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7"/>
  </p:notesMasterIdLst>
  <p:sldIdLst>
    <p:sldId id="593" r:id="rId2"/>
    <p:sldId id="757" r:id="rId3"/>
    <p:sldId id="762" r:id="rId4"/>
    <p:sldId id="763" r:id="rId5"/>
    <p:sldId id="760" r:id="rId6"/>
    <p:sldId id="740" r:id="rId7"/>
    <p:sldId id="632" r:id="rId8"/>
    <p:sldId id="759" r:id="rId9"/>
    <p:sldId id="663" r:id="rId10"/>
    <p:sldId id="658" r:id="rId11"/>
    <p:sldId id="659" r:id="rId12"/>
    <p:sldId id="660" r:id="rId13"/>
    <p:sldId id="671" r:id="rId14"/>
    <p:sldId id="630" r:id="rId15"/>
    <p:sldId id="456" r:id="rId16"/>
    <p:sldId id="672" r:id="rId17"/>
    <p:sldId id="628" r:id="rId18"/>
    <p:sldId id="629" r:id="rId19"/>
    <p:sldId id="664" r:id="rId20"/>
    <p:sldId id="677" r:id="rId21"/>
    <p:sldId id="679" r:id="rId22"/>
    <p:sldId id="680" r:id="rId23"/>
    <p:sldId id="673" r:id="rId24"/>
    <p:sldId id="631" r:id="rId25"/>
    <p:sldId id="556" r:id="rId26"/>
    <p:sldId id="557" r:id="rId27"/>
    <p:sldId id="558" r:id="rId28"/>
    <p:sldId id="758" r:id="rId29"/>
    <p:sldId id="560" r:id="rId30"/>
    <p:sldId id="561" r:id="rId31"/>
    <p:sldId id="563" r:id="rId32"/>
    <p:sldId id="668" r:id="rId33"/>
    <p:sldId id="616" r:id="rId34"/>
    <p:sldId id="618" r:id="rId35"/>
    <p:sldId id="619" r:id="rId36"/>
    <p:sldId id="620" r:id="rId37"/>
    <p:sldId id="621" r:id="rId38"/>
    <p:sldId id="622" r:id="rId39"/>
    <p:sldId id="682" r:id="rId40"/>
    <p:sldId id="683" r:id="rId41"/>
    <p:sldId id="684" r:id="rId42"/>
    <p:sldId id="685" r:id="rId43"/>
    <p:sldId id="686" r:id="rId44"/>
    <p:sldId id="687" r:id="rId45"/>
    <p:sldId id="666" r:id="rId46"/>
    <p:sldId id="753" r:id="rId47"/>
    <p:sldId id="754" r:id="rId48"/>
    <p:sldId id="755" r:id="rId49"/>
    <p:sldId id="756" r:id="rId50"/>
    <p:sldId id="667" r:id="rId51"/>
    <p:sldId id="648" r:id="rId52"/>
    <p:sldId id="634" r:id="rId53"/>
    <p:sldId id="635" r:id="rId54"/>
    <p:sldId id="637" r:id="rId55"/>
    <p:sldId id="638" r:id="rId56"/>
    <p:sldId id="639" r:id="rId57"/>
    <p:sldId id="640" r:id="rId58"/>
    <p:sldId id="641" r:id="rId59"/>
    <p:sldId id="647" r:id="rId60"/>
    <p:sldId id="761" r:id="rId61"/>
    <p:sldId id="649" r:id="rId62"/>
    <p:sldId id="373" r:id="rId63"/>
    <p:sldId id="376" r:id="rId64"/>
    <p:sldId id="374" r:id="rId65"/>
    <p:sldId id="378" r:id="rId6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ed Kwartler" initials="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624" autoAdjust="0"/>
    <p:restoredTop sz="91565" autoAdjust="0"/>
  </p:normalViewPr>
  <p:slideViewPr>
    <p:cSldViewPr snapToGrid="0">
      <p:cViewPr varScale="1">
        <p:scale>
          <a:sx n="112" d="100"/>
          <a:sy n="112" d="100"/>
        </p:scale>
        <p:origin x="1088" y="19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commentAuthors" Target="commentAuthors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C0A60C-850A-4EA4-9C14-A8FE98B94505}" type="datetimeFigureOut">
              <a:rPr lang="en-US" smtClean="0"/>
              <a:t>7/6/25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E9AA13-E3FC-4BB6-B68D-5F0F5803D7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4050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8933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3720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4001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2639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9311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8831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6480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5842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5620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8B90E-0779-4C36-915C-6F05FCD89456}" type="datetime1">
              <a:rPr lang="en-US" smtClean="0"/>
              <a:t>7/6/25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41638820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080030"/>
            <a:ext cx="7886700" cy="461738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EA29D-D431-42FE-B7B6-AAE4454C77D3}" type="datetime1">
              <a:rPr lang="en-US" smtClean="0"/>
              <a:t>7/6/25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65457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1209822"/>
            <a:ext cx="1971675" cy="4487594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223889"/>
            <a:ext cx="5800725" cy="4474885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D8A1E-EA8F-46C1-B891-AE0C00D9C314}" type="datetime1">
              <a:rPr lang="en-US" smtClean="0"/>
              <a:t>7/6/25</a:t>
            </a:fld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tle 1"/>
          <p:cNvSpPr txBox="1">
            <a:spLocks/>
          </p:cNvSpPr>
          <p:nvPr userDrawn="1"/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68280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111347"/>
            <a:ext cx="7886700" cy="51206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3EFC8-4232-4598-94F6-94C0EBAFC469}" type="datetime1">
              <a:rPr lang="en-US" smtClean="0"/>
              <a:t>7/6/25</a:t>
            </a:fld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68965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61074-1C18-4AE7-957D-F18524378C85}" type="datetime1">
              <a:rPr lang="en-US" smtClean="0"/>
              <a:t>7/6/25</a:t>
            </a:fld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2091455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192583"/>
            <a:ext cx="3886200" cy="44766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192583"/>
            <a:ext cx="3886200" cy="44766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E256C-8D9A-4404-B47D-41A1AE514425}" type="datetime1">
              <a:rPr lang="en-US" smtClean="0"/>
              <a:t>7/6/25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03211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132519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956431"/>
            <a:ext cx="3868340" cy="37128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132519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956431"/>
            <a:ext cx="3887391" cy="37128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2154-9035-4012-8189-BAAB61C5A5EE}" type="datetime1">
              <a:rPr lang="en-US" smtClean="0"/>
              <a:t>7/6/25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75021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7/6/25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5218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6E382-4F61-4E24-BE1A-377EC83D0E3A}" type="datetime1">
              <a:rPr lang="en-US" smtClean="0"/>
              <a:t>7/6/25</a:t>
            </a:fld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13343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1083212"/>
            <a:ext cx="4629150" cy="461420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097279"/>
            <a:ext cx="2949178" cy="460142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2EED6-FC16-45B9-B8C4-2BC5DBA88325}" type="datetime1">
              <a:rPr lang="en-US" smtClean="0"/>
              <a:t>7/6/25</a:t>
            </a:fld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62371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1139483"/>
            <a:ext cx="4629150" cy="451572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181686"/>
            <a:ext cx="2949178" cy="4477782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9512B-4F1D-43D7-8819-2F53FEF69650}" type="datetime1">
              <a:rPr lang="en-US" smtClean="0"/>
              <a:t>7/6/25</a:t>
            </a:fld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42475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108176"/>
            <a:ext cx="7886700" cy="5120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437B94-E2BF-44DC-ADC5-B05FC9934E9D}" type="datetime1">
              <a:rPr lang="en-US" smtClean="0"/>
              <a:t>7/6/25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0209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cloud.r-project.org/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rstudio.com/products/rstudio/download/#download" TargetMode="External"/><Relationship Id="rId2" Type="http://schemas.openxmlformats.org/officeDocument/2006/relationships/hyperlink" Target="https://rstudio.com/products/rstudio/download/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www.youtube.com/watch?v=twFo9wCpdSU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nbFwejIsHlY" TargetMode="External"/><Relationship Id="rId2" Type="http://schemas.openxmlformats.org/officeDocument/2006/relationships/hyperlink" Target="https://git-scm.com/download/win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5.tiff"/><Relationship Id="rId4" Type="http://schemas.openxmlformats.org/officeDocument/2006/relationships/image" Target="../media/image17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wartler/Vienna_July24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wartler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hyperlink" Target="https://github.com/kwartler/%5bselect" TargetMode="Externa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61.png"/><Relationship Id="rId7" Type="http://schemas.openxmlformats.org/officeDocument/2006/relationships/image" Target="../media/image63.pn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7.jpeg"/><Relationship Id="rId5" Type="http://schemas.openxmlformats.org/officeDocument/2006/relationships/image" Target="../media/image62.png"/><Relationship Id="rId10" Type="http://schemas.openxmlformats.org/officeDocument/2006/relationships/image" Target="../media/image59.png"/><Relationship Id="rId4" Type="http://schemas.openxmlformats.org/officeDocument/2006/relationships/image" Target="../media/image46.jpeg"/><Relationship Id="rId9" Type="http://schemas.openxmlformats.org/officeDocument/2006/relationships/image" Target="../media/image65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tiff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tiff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8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600" i="1"/>
              <a:t>Intros</a:t>
            </a:r>
            <a:endParaRPr lang="en-US" sz="3600" i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Ted Kwartler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8B90E-0779-4C36-915C-6F05FCD89456}" type="datetime1">
              <a:rPr lang="en-US" smtClean="0"/>
              <a:t>7/6/25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4E1A1E5-D9C3-7442-A508-132F62BBC725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B081B0B-78F0-4B46-BFDE-7CC697B037A5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23041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29390" y="1139145"/>
            <a:ext cx="8726193" cy="557133"/>
          </a:xfrm>
          <a:solidFill>
            <a:schemeClr val="tx2"/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Local Laptop – Windows or Mac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2154-9035-4012-8189-BAAB61C5A5EE}" type="datetime1">
              <a:rPr lang="en-US" smtClean="0"/>
              <a:t>7/6/25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1.  Install Base -R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10</a:t>
            </a:fld>
            <a:endParaRPr lang="en-US"/>
          </a:p>
        </p:txBody>
      </p:sp>
      <p:pic>
        <p:nvPicPr>
          <p:cNvPr id="22" name="Picture 21" descr="A screenshot of a cell phone&#10;&#10;Description automatically generated">
            <a:extLst>
              <a:ext uri="{FF2B5EF4-FFF2-40B4-BE49-F238E27FC236}">
                <a16:creationId xmlns:a16="http://schemas.microsoft.com/office/drawing/2014/main" id="{CD02A5F6-A367-7449-A2FC-094E6690A4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690" y="1765008"/>
            <a:ext cx="6317593" cy="3721392"/>
          </a:xfrm>
          <a:prstGeom prst="rect">
            <a:avLst/>
          </a:prstGeom>
        </p:spPr>
      </p:pic>
      <p:sp>
        <p:nvSpPr>
          <p:cNvPr id="23" name="Text Placeholder 1">
            <a:extLst>
              <a:ext uri="{FF2B5EF4-FFF2-40B4-BE49-F238E27FC236}">
                <a16:creationId xmlns:a16="http://schemas.microsoft.com/office/drawing/2014/main" id="{86B6973F-6628-0F4A-B82B-CA5DF2A37C44}"/>
              </a:ext>
            </a:extLst>
          </p:cNvPr>
          <p:cNvSpPr txBox="1">
            <a:spLocks/>
          </p:cNvSpPr>
          <p:nvPr/>
        </p:nvSpPr>
        <p:spPr>
          <a:xfrm>
            <a:off x="129390" y="5625006"/>
            <a:ext cx="8726193" cy="55713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vert="horz" lIns="91440" tIns="45720" rIns="91440" bIns="45720" rtlCol="0" anchor="b">
            <a:normAutofit fontScale="85000" lnSpcReduction="20000"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Download the appropriate version Linux, Mac or Windows.</a:t>
            </a:r>
          </a:p>
          <a:p>
            <a:r>
              <a:rPr lang="en-US" dirty="0">
                <a:hlinkClick r:id="rId3"/>
              </a:rPr>
              <a:t>https://cloud.r-project.org/</a:t>
            </a:r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C917101-479C-0749-AEC3-C0CD10A7AD8C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7E83771-F586-BF45-9659-B89994CFB325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33587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29390" y="1139145"/>
            <a:ext cx="8726193" cy="557133"/>
          </a:xfrm>
          <a:solidFill>
            <a:schemeClr val="tx2"/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Local Laptop Windows or Mac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2154-9035-4012-8189-BAAB61C5A5EE}" type="datetime1">
              <a:rPr lang="en-US" smtClean="0"/>
              <a:t>7/6/25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2. Install R-Studio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11</a:t>
            </a:fld>
            <a:endParaRPr lang="en-US"/>
          </a:p>
        </p:txBody>
      </p:sp>
      <p:sp>
        <p:nvSpPr>
          <p:cNvPr id="23" name="Text Placeholder 1">
            <a:extLst>
              <a:ext uri="{FF2B5EF4-FFF2-40B4-BE49-F238E27FC236}">
                <a16:creationId xmlns:a16="http://schemas.microsoft.com/office/drawing/2014/main" id="{86B6973F-6628-0F4A-B82B-CA5DF2A37C44}"/>
              </a:ext>
            </a:extLst>
          </p:cNvPr>
          <p:cNvSpPr txBox="1">
            <a:spLocks/>
          </p:cNvSpPr>
          <p:nvPr/>
        </p:nvSpPr>
        <p:spPr>
          <a:xfrm>
            <a:off x="129390" y="5096434"/>
            <a:ext cx="8726193" cy="108570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Download the R Studio Desktop (Free).</a:t>
            </a:r>
          </a:p>
          <a:p>
            <a:r>
              <a:rPr lang="en-US" dirty="0">
                <a:hlinkClick r:id="rId2"/>
              </a:rPr>
              <a:t> https://rstudio.com/products/rstudio/download/</a:t>
            </a:r>
            <a:r>
              <a:rPr lang="en-US" dirty="0"/>
              <a:t> </a:t>
            </a:r>
            <a:r>
              <a:rPr lang="en-US" dirty="0">
                <a:solidFill>
                  <a:schemeClr val="bg1"/>
                </a:solidFill>
              </a:rPr>
              <a:t>&amp;</a:t>
            </a:r>
            <a:r>
              <a:rPr lang="en-US" dirty="0"/>
              <a:t> </a:t>
            </a:r>
          </a:p>
          <a:p>
            <a:r>
              <a:rPr lang="en-US" dirty="0">
                <a:hlinkClick r:id="rId3"/>
              </a:rPr>
              <a:t>https://rstudio.com/products/rstudio/download/#download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2B561A4D-1F25-E84A-AA63-E9BA259297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32" y="1861702"/>
            <a:ext cx="5344639" cy="3148272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4B11AB9-E597-494D-A71A-3072228C8C83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F67528A-962B-BA4E-BB37-BB849055CD6D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1583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29390" y="1139145"/>
            <a:ext cx="8726193" cy="557133"/>
          </a:xfrm>
          <a:solidFill>
            <a:schemeClr val="tx2"/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Local Laptop Apple – INSTALL BREW FIRST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2154-9035-4012-8189-BAAB61C5A5EE}" type="datetime1">
              <a:rPr lang="en-US" smtClean="0"/>
              <a:t>7/6/25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3. Install Git (Mac)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12</a:t>
            </a:fld>
            <a:endParaRPr lang="en-US"/>
          </a:p>
        </p:txBody>
      </p:sp>
      <p:sp>
        <p:nvSpPr>
          <p:cNvPr id="23" name="Text Placeholder 1">
            <a:extLst>
              <a:ext uri="{FF2B5EF4-FFF2-40B4-BE49-F238E27FC236}">
                <a16:creationId xmlns:a16="http://schemas.microsoft.com/office/drawing/2014/main" id="{86B6973F-6628-0F4A-B82B-CA5DF2A37C44}"/>
              </a:ext>
            </a:extLst>
          </p:cNvPr>
          <p:cNvSpPr txBox="1">
            <a:spLocks/>
          </p:cNvSpPr>
          <p:nvPr/>
        </p:nvSpPr>
        <p:spPr>
          <a:xfrm>
            <a:off x="129390" y="5298142"/>
            <a:ext cx="8726193" cy="88399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Download the Git Program, then follow prompts for installation.</a:t>
            </a:r>
          </a:p>
          <a:p>
            <a:r>
              <a:rPr lang="en-US" dirty="0">
                <a:hlinkClick r:id="" action="ppaction://noaction"/>
              </a:rPr>
              <a:t>www.brew.sh</a:t>
            </a:r>
          </a:p>
          <a:p>
            <a:r>
              <a:rPr lang="en-US" dirty="0">
                <a:hlinkClick r:id="" action="ppaction://noaction"/>
              </a:rPr>
              <a:t>https://git-scm.com/download/mac </a:t>
            </a:r>
            <a:r>
              <a:rPr lang="en-US" dirty="0"/>
              <a:t>  </a:t>
            </a:r>
          </a:p>
          <a:p>
            <a:r>
              <a:rPr lang="en-US" dirty="0">
                <a:hlinkClick r:id="rId2"/>
              </a:rPr>
              <a:t>https://www.youtube.com/watch?v=twFo9wCpdSU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2042503D-EB00-D744-9DFC-E68DD983B7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8605" y="1749690"/>
            <a:ext cx="4406978" cy="2915074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5C1D76E-90B6-B14E-B676-F92A82AA4045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F7163FC-314C-E146-9B11-3C895A691808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F717A514-0572-8D5B-27D0-A57649BD24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390" y="2019961"/>
            <a:ext cx="3886201" cy="2840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2592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29390" y="1139145"/>
            <a:ext cx="8726193" cy="557133"/>
          </a:xfrm>
          <a:solidFill>
            <a:schemeClr val="tx2"/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Local Laptop MSFT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2154-9035-4012-8189-BAAB61C5A5EE}" type="datetime1">
              <a:rPr lang="en-US" smtClean="0"/>
              <a:t>7/6/25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3. Install Git (Windows)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13</a:t>
            </a:fld>
            <a:endParaRPr lang="en-US"/>
          </a:p>
        </p:txBody>
      </p:sp>
      <p:sp>
        <p:nvSpPr>
          <p:cNvPr id="23" name="Text Placeholder 1">
            <a:extLst>
              <a:ext uri="{FF2B5EF4-FFF2-40B4-BE49-F238E27FC236}">
                <a16:creationId xmlns:a16="http://schemas.microsoft.com/office/drawing/2014/main" id="{86B6973F-6628-0F4A-B82B-CA5DF2A37C44}"/>
              </a:ext>
            </a:extLst>
          </p:cNvPr>
          <p:cNvSpPr txBox="1">
            <a:spLocks/>
          </p:cNvSpPr>
          <p:nvPr/>
        </p:nvSpPr>
        <p:spPr>
          <a:xfrm>
            <a:off x="129390" y="5244354"/>
            <a:ext cx="8726193" cy="93778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Download the Git Program, then follow prompts for installation.</a:t>
            </a:r>
          </a:p>
          <a:p>
            <a:r>
              <a:rPr lang="en-US" dirty="0">
                <a:hlinkClick r:id="rId2"/>
              </a:rPr>
              <a:t>https://git-scm.com/download/win</a:t>
            </a:r>
            <a:r>
              <a:rPr lang="en-US" dirty="0"/>
              <a:t> </a:t>
            </a:r>
            <a:r>
              <a:rPr lang="en-US" dirty="0">
                <a:solidFill>
                  <a:schemeClr val="bg1"/>
                </a:solidFill>
              </a:rPr>
              <a:t>&amp;</a:t>
            </a:r>
            <a:r>
              <a:rPr lang="en-US" dirty="0"/>
              <a:t> </a:t>
            </a:r>
          </a:p>
          <a:p>
            <a:r>
              <a:rPr lang="en-US" dirty="0">
                <a:hlinkClick r:id="rId3"/>
              </a:rPr>
              <a:t>https://www.youtube.com/watch?v=nbFwejIsHlY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2EC6B6DF-4A45-FD4F-8BE7-ADA8CDF7A6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224" y="1833339"/>
            <a:ext cx="5006000" cy="3311308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6863D51-107B-BC45-9C1F-CA27B5F4B560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313742A-BB3C-AD4F-8893-BA25137EA7F9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09189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7/6/25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52248" y="100085"/>
            <a:ext cx="8263102" cy="591477"/>
          </a:xfrm>
        </p:spPr>
        <p:txBody>
          <a:bodyPr/>
          <a:lstStyle/>
          <a:p>
            <a:r>
              <a:rPr lang="en-US" dirty="0"/>
              <a:t>Now that you have R, R-Studio &amp; Git, time to connect to our class repository.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790445C-850B-D543-93F2-2A5F04F1E5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838" y="2476088"/>
            <a:ext cx="1309260" cy="10126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D0F69CD-16D1-A04F-9558-2149C7231F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6278" y="2119659"/>
            <a:ext cx="1725544" cy="172554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886DF65-F9BE-2144-8555-FB168BAA8A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2729" y="4079600"/>
            <a:ext cx="1033672" cy="43123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277A276-C775-5540-A6B0-938FC075D23C}"/>
              </a:ext>
            </a:extLst>
          </p:cNvPr>
          <p:cNvSpPr txBox="1"/>
          <p:nvPr/>
        </p:nvSpPr>
        <p:spPr>
          <a:xfrm>
            <a:off x="6718852" y="3833552"/>
            <a:ext cx="12987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Class Files hosted on </a:t>
            </a:r>
            <a:r>
              <a:rPr lang="en-US" dirty="0" err="1"/>
              <a:t>github.com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CB578D-AA55-A34C-8D21-1B280A2F51BD}"/>
              </a:ext>
            </a:extLst>
          </p:cNvPr>
          <p:cNvSpPr txBox="1"/>
          <p:nvPr/>
        </p:nvSpPr>
        <p:spPr>
          <a:xfrm>
            <a:off x="1007166" y="3833552"/>
            <a:ext cx="27034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 Studio sits on top of base R &amp; adds functionality.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F7D0B05-7908-754A-8EE5-8B637FE81F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25251" y="2467253"/>
            <a:ext cx="1085915" cy="1030357"/>
          </a:xfrm>
          <a:prstGeom prst="rect">
            <a:avLst/>
          </a:prstGeom>
        </p:spPr>
      </p:pic>
      <p:sp>
        <p:nvSpPr>
          <p:cNvPr id="15" name="Left-Right Arrow 14">
            <a:extLst>
              <a:ext uri="{FF2B5EF4-FFF2-40B4-BE49-F238E27FC236}">
                <a16:creationId xmlns:a16="http://schemas.microsoft.com/office/drawing/2014/main" id="{90DBCD3B-DF82-0741-BAB8-A6BAE361EB5A}"/>
              </a:ext>
            </a:extLst>
          </p:cNvPr>
          <p:cNvSpPr/>
          <p:nvPr/>
        </p:nvSpPr>
        <p:spPr>
          <a:xfrm>
            <a:off x="3591340" y="2538484"/>
            <a:ext cx="2915478" cy="887895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Connect to git repository.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193924A-45E4-384D-B138-BD982CFCCFF1}"/>
              </a:ext>
            </a:extLst>
          </p:cNvPr>
          <p:cNvSpPr txBox="1"/>
          <p:nvPr/>
        </p:nvSpPr>
        <p:spPr>
          <a:xfrm>
            <a:off x="4340086" y="4555795"/>
            <a:ext cx="129871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Makes the programmatic connection.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B93DCCA-90EC-3845-AED9-CCF741EFA775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343F82F-B069-DF44-B5C5-F84AA8A540B4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3712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5" grpId="0" animBg="1"/>
      <p:bldP spid="1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7/6/25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17610" y="365126"/>
            <a:ext cx="8708781" cy="591477"/>
          </a:xfrm>
        </p:spPr>
        <p:txBody>
          <a:bodyPr/>
          <a:lstStyle/>
          <a:p>
            <a:r>
              <a:rPr lang="en-US" dirty="0"/>
              <a:t>To get scripts, </a:t>
            </a:r>
            <a:r>
              <a:rPr lang="en-US" dirty="0" err="1"/>
              <a:t>pptxs</a:t>
            </a:r>
            <a:r>
              <a:rPr lang="en-US" dirty="0"/>
              <a:t> &amp; data use the class repo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204" y="2225915"/>
            <a:ext cx="3314700" cy="6477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217610" y="1132000"/>
            <a:ext cx="64525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hlinkClick r:id="rId3"/>
              </a:rPr>
              <a:t>https://github.com/Kwartler/[insert_repo_name]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228600" y="1776042"/>
            <a:ext cx="8387861" cy="369332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If you have </a:t>
            </a:r>
            <a:r>
              <a:rPr lang="en-US" dirty="0" err="1">
                <a:solidFill>
                  <a:schemeClr val="bg1"/>
                </a:solidFill>
              </a:rPr>
              <a:t>git</a:t>
            </a:r>
            <a:r>
              <a:rPr lang="en-US" dirty="0">
                <a:solidFill>
                  <a:schemeClr val="bg1"/>
                </a:solidFill>
              </a:rPr>
              <a:t> software, when do a “</a:t>
            </a:r>
            <a:r>
              <a:rPr lang="en-US" dirty="0" err="1">
                <a:solidFill>
                  <a:schemeClr val="bg1"/>
                </a:solidFill>
              </a:rPr>
              <a:t>git</a:t>
            </a:r>
            <a:r>
              <a:rPr lang="en-US" dirty="0">
                <a:solidFill>
                  <a:schemeClr val="bg1"/>
                </a:solidFill>
              </a:rPr>
              <a:t> pull” in </a:t>
            </a:r>
            <a:r>
              <a:rPr lang="en-US" dirty="0" err="1">
                <a:solidFill>
                  <a:schemeClr val="bg1"/>
                </a:solidFill>
              </a:rPr>
              <a:t>Rstudio</a:t>
            </a:r>
            <a:r>
              <a:rPr lang="en-US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204" y="3901561"/>
            <a:ext cx="5503984" cy="233128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Box 9"/>
          <p:cNvSpPr txBox="1"/>
          <p:nvPr/>
        </p:nvSpPr>
        <p:spPr>
          <a:xfrm>
            <a:off x="275492" y="3124192"/>
            <a:ext cx="8387861" cy="646331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Alternatively you can download a zip of the repo on github.com but this can be cumbersome with file updates.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677008" y="2971793"/>
            <a:ext cx="778998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4589580" y="5029200"/>
            <a:ext cx="1055077" cy="36927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1600200" y="2420816"/>
            <a:ext cx="457200" cy="28721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8532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7/6/25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365126"/>
            <a:ext cx="8926391" cy="591477"/>
          </a:xfrm>
        </p:spPr>
        <p:txBody>
          <a:bodyPr/>
          <a:lstStyle/>
          <a:p>
            <a:r>
              <a:rPr lang="en-US" sz="2400" dirty="0"/>
              <a:t>Now let’s get class files by setting up a new project &amp; do a “git clone”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881960" y="5651931"/>
            <a:ext cx="778998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0880" y="2096813"/>
            <a:ext cx="3887657" cy="2809382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52248" y="2506717"/>
            <a:ext cx="19747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File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New Project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Version Control</a:t>
            </a:r>
          </a:p>
        </p:txBody>
      </p:sp>
      <p:sp>
        <p:nvSpPr>
          <p:cNvPr id="21" name="Rectangle 20"/>
          <p:cNvSpPr/>
          <p:nvPr/>
        </p:nvSpPr>
        <p:spPr>
          <a:xfrm>
            <a:off x="252248" y="2006350"/>
            <a:ext cx="3247697" cy="3941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Open R Studio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2687400-4952-0D40-8087-CA88B1F0AB67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177DA67-A9A8-7F48-8FDA-BBFFCD6C3E57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37764474-036B-EE46-93CD-4037E65D9624}"/>
              </a:ext>
            </a:extLst>
          </p:cNvPr>
          <p:cNvSpPr/>
          <p:nvPr/>
        </p:nvSpPr>
        <p:spPr>
          <a:xfrm>
            <a:off x="0" y="1102674"/>
            <a:ext cx="9144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https://github.com/kwartler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93160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7/6/25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365126"/>
            <a:ext cx="8926391" cy="591477"/>
          </a:xfrm>
        </p:spPr>
        <p:txBody>
          <a:bodyPr/>
          <a:lstStyle/>
          <a:p>
            <a:r>
              <a:rPr lang="en-US" sz="3200" dirty="0"/>
              <a:t>Setup a new project &amp; do a “git pull”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252248" y="2506717"/>
            <a:ext cx="33265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File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New Project…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Version Control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Select </a:t>
            </a:r>
            <a:r>
              <a:rPr lang="en-US" dirty="0" err="1"/>
              <a:t>Git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Add URL, folder name &amp; destination for files</a:t>
            </a:r>
          </a:p>
        </p:txBody>
      </p:sp>
      <p:sp>
        <p:nvSpPr>
          <p:cNvPr id="21" name="Rectangle 20"/>
          <p:cNvSpPr/>
          <p:nvPr/>
        </p:nvSpPr>
        <p:spPr>
          <a:xfrm>
            <a:off x="252248" y="1734207"/>
            <a:ext cx="3247697" cy="3941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 R Studio</a:t>
            </a:r>
          </a:p>
        </p:txBody>
      </p:sp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5B725840-1B62-BF40-87A2-A94709BDC8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7566" y="1685235"/>
            <a:ext cx="4020363" cy="2947780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2382242-FB53-0641-BCBB-D5E6766FAAF3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034A6FB-686A-A849-A968-0AFB6DBC77E6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79786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7/6/25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17610" y="60327"/>
            <a:ext cx="8708781" cy="591477"/>
          </a:xfrm>
        </p:spPr>
        <p:txBody>
          <a:bodyPr/>
          <a:lstStyle/>
          <a:p>
            <a:r>
              <a:rPr lang="en-US" sz="3200" dirty="0"/>
              <a:t>As you get more experience using git will help you.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252248" y="2506717"/>
            <a:ext cx="332652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File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New Project…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Version Control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Select </a:t>
            </a:r>
            <a:r>
              <a:rPr lang="en-US" dirty="0" err="1"/>
              <a:t>Git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Add URL, folder name &amp; destination for files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 EACH Class session perform a </a:t>
            </a:r>
            <a:r>
              <a:rPr lang="en-US" b="1" u="sng" dirty="0" err="1"/>
              <a:t>Git</a:t>
            </a:r>
            <a:r>
              <a:rPr lang="en-US" b="1" u="sng" dirty="0"/>
              <a:t> Pull </a:t>
            </a:r>
            <a:r>
              <a:rPr lang="en-US" dirty="0"/>
              <a:t>to update files</a:t>
            </a:r>
          </a:p>
        </p:txBody>
      </p:sp>
      <p:sp>
        <p:nvSpPr>
          <p:cNvPr id="21" name="Rectangle 20"/>
          <p:cNvSpPr/>
          <p:nvPr/>
        </p:nvSpPr>
        <p:spPr>
          <a:xfrm>
            <a:off x="252248" y="1734207"/>
            <a:ext cx="3247697" cy="3941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 R Studio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160" y="2139081"/>
            <a:ext cx="3314700" cy="6477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Oval 8"/>
          <p:cNvSpPr/>
          <p:nvPr/>
        </p:nvSpPr>
        <p:spPr>
          <a:xfrm>
            <a:off x="6106282" y="2388362"/>
            <a:ext cx="520262" cy="220717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FDC963EC-2228-054C-8DF5-0EF7FB3438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5808" y="2911288"/>
            <a:ext cx="2832100" cy="114300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01293F0-2B63-ED43-AFF2-ABE2FBB0188A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BB1F04E-0240-AA42-9E4F-40616A47B758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5C7BF4B-624E-3B43-83E7-92B6021234D8}"/>
              </a:ext>
            </a:extLst>
          </p:cNvPr>
          <p:cNvCxnSpPr/>
          <p:nvPr/>
        </p:nvCxnSpPr>
        <p:spPr>
          <a:xfrm flipV="1">
            <a:off x="2884714" y="2612571"/>
            <a:ext cx="3230336" cy="20521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81734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24B72EA-A0A2-8199-3903-B454EA5DDA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7/6/25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D72DF5F-8B48-D8CD-493F-DBFE721D7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Saving YOUR copy of files.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BF636A-17CE-F9BE-183D-97BD62369D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E1BA7E-AB48-B3B4-447D-B6DF281849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9BDB0E-8FF2-772B-644E-789B4665E625}"/>
              </a:ext>
            </a:extLst>
          </p:cNvPr>
          <p:cNvSpPr txBox="1"/>
          <p:nvPr/>
        </p:nvSpPr>
        <p:spPr>
          <a:xfrm>
            <a:off x="628650" y="1037227"/>
            <a:ext cx="748788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 avoid conflicts with the class files create a “personal” folder that is ignored.</a:t>
            </a:r>
          </a:p>
          <a:p>
            <a:r>
              <a:rPr lang="en-US" dirty="0"/>
              <a:t>1 Create the Personal Folder</a:t>
            </a:r>
          </a:p>
          <a:p>
            <a:r>
              <a:rPr lang="en-US" dirty="0"/>
              <a:t>2 Add to the “</a:t>
            </a:r>
            <a:r>
              <a:rPr lang="en-US" dirty="0" err="1"/>
              <a:t>gitignore</a:t>
            </a:r>
            <a:r>
              <a:rPr lang="en-US" dirty="0"/>
              <a:t>” file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SAVE All your work there, copies of class files, homework, cases.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3EB7764-51C8-F7D5-618D-04C44FA42A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022" y="3002056"/>
            <a:ext cx="4093570" cy="3038689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77616C0A-2AB8-4BEC-6D80-42743BCBF43C}"/>
              </a:ext>
            </a:extLst>
          </p:cNvPr>
          <p:cNvSpPr/>
          <p:nvPr/>
        </p:nvSpPr>
        <p:spPr>
          <a:xfrm>
            <a:off x="279022" y="5349922"/>
            <a:ext cx="1378328" cy="423081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D3FD9F1-220D-191C-74B4-7783855ECE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3844"/>
          <a:stretch/>
        </p:blipFill>
        <p:spPr>
          <a:xfrm>
            <a:off x="4629150" y="3002056"/>
            <a:ext cx="4364725" cy="2819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6897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785E57B-BE2D-114B-8DCC-EADA18F2D9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7/6/25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6663DF8-B3F2-0E40-BCAF-A0941E68A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Ted Kwartler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9743C0-5ADD-AB47-8EFA-BB2C94EA13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CDBB05-3661-B540-8214-9B5AC5F778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Google Shape;489;p5">
            <a:extLst>
              <a:ext uri="{FF2B5EF4-FFF2-40B4-BE49-F238E27FC236}">
                <a16:creationId xmlns:a16="http://schemas.microsoft.com/office/drawing/2014/main" id="{4EFA6641-5D4B-0749-816A-7C9C119C990B}"/>
              </a:ext>
            </a:extLst>
          </p:cNvPr>
          <p:cNvSpPr/>
          <p:nvPr/>
        </p:nvSpPr>
        <p:spPr>
          <a:xfrm>
            <a:off x="1653275" y="2115192"/>
            <a:ext cx="7207200" cy="2787094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490;p5">
            <a:extLst>
              <a:ext uri="{FF2B5EF4-FFF2-40B4-BE49-F238E27FC236}">
                <a16:creationId xmlns:a16="http://schemas.microsoft.com/office/drawing/2014/main" id="{E1D28499-D95F-344A-AE42-BDCCDF825635}"/>
              </a:ext>
            </a:extLst>
          </p:cNvPr>
          <p:cNvSpPr/>
          <p:nvPr/>
        </p:nvSpPr>
        <p:spPr>
          <a:xfrm>
            <a:off x="152400" y="1491886"/>
            <a:ext cx="3410400" cy="3410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491;p5">
            <a:extLst>
              <a:ext uri="{FF2B5EF4-FFF2-40B4-BE49-F238E27FC236}">
                <a16:creationId xmlns:a16="http://schemas.microsoft.com/office/drawing/2014/main" id="{93006B92-0CCF-5345-BE64-CF72C5FF8CB8}"/>
              </a:ext>
            </a:extLst>
          </p:cNvPr>
          <p:cNvSpPr/>
          <p:nvPr/>
        </p:nvSpPr>
        <p:spPr>
          <a:xfrm>
            <a:off x="242100" y="1581586"/>
            <a:ext cx="3231000" cy="32310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492;p5">
            <a:extLst>
              <a:ext uri="{FF2B5EF4-FFF2-40B4-BE49-F238E27FC236}">
                <a16:creationId xmlns:a16="http://schemas.microsoft.com/office/drawing/2014/main" id="{3685104A-B79C-E845-B27E-79E06DD8EF4E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67913" y="1703661"/>
            <a:ext cx="2979375" cy="298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494;p5">
            <a:extLst>
              <a:ext uri="{FF2B5EF4-FFF2-40B4-BE49-F238E27FC236}">
                <a16:creationId xmlns:a16="http://schemas.microsoft.com/office/drawing/2014/main" id="{3D46C302-9CE3-0D44-882E-3957D912CDE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81038" y="3370177"/>
            <a:ext cx="657225" cy="59055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495;p5">
            <a:extLst>
              <a:ext uri="{FF2B5EF4-FFF2-40B4-BE49-F238E27FC236}">
                <a16:creationId xmlns:a16="http://schemas.microsoft.com/office/drawing/2014/main" id="{16F08D27-05AD-1042-AF04-5B5B95F77EE8}"/>
              </a:ext>
            </a:extLst>
          </p:cNvPr>
          <p:cNvSpPr txBox="1"/>
          <p:nvPr/>
        </p:nvSpPr>
        <p:spPr>
          <a:xfrm>
            <a:off x="3617900" y="2190267"/>
            <a:ext cx="583500" cy="7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sng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MBA</a:t>
            </a:r>
            <a:endParaRPr sz="1400" b="0" i="0" u="sng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" name="Google Shape;496;p5">
            <a:extLst>
              <a:ext uri="{FF2B5EF4-FFF2-40B4-BE49-F238E27FC236}">
                <a16:creationId xmlns:a16="http://schemas.microsoft.com/office/drawing/2014/main" id="{DB80CD2B-8561-A347-80D0-8BB6698A1910}"/>
              </a:ext>
            </a:extLst>
          </p:cNvPr>
          <p:cNvSpPr txBox="1"/>
          <p:nvPr/>
        </p:nvSpPr>
        <p:spPr>
          <a:xfrm>
            <a:off x="4738600" y="2190267"/>
            <a:ext cx="729600" cy="7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sng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Work</a:t>
            </a:r>
            <a:endParaRPr sz="1400" b="0" i="0" u="sng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" name="Google Shape;497;p5">
            <a:extLst>
              <a:ext uri="{FF2B5EF4-FFF2-40B4-BE49-F238E27FC236}">
                <a16:creationId xmlns:a16="http://schemas.microsoft.com/office/drawing/2014/main" id="{C282FF98-8DAC-B448-A100-84A30E769582}"/>
              </a:ext>
            </a:extLst>
          </p:cNvPr>
          <p:cNvSpPr txBox="1"/>
          <p:nvPr/>
        </p:nvSpPr>
        <p:spPr>
          <a:xfrm>
            <a:off x="7379925" y="2190262"/>
            <a:ext cx="1374600" cy="4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sng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Advisory Roles</a:t>
            </a:r>
            <a:endParaRPr sz="1400" b="0" i="0" u="sng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" name="Google Shape;498;p5">
            <a:extLst>
              <a:ext uri="{FF2B5EF4-FFF2-40B4-BE49-F238E27FC236}">
                <a16:creationId xmlns:a16="http://schemas.microsoft.com/office/drawing/2014/main" id="{BD243883-16BB-1547-BC31-9D8964B7A7EC}"/>
              </a:ext>
            </a:extLst>
          </p:cNvPr>
          <p:cNvSpPr txBox="1"/>
          <p:nvPr/>
        </p:nvSpPr>
        <p:spPr>
          <a:xfrm>
            <a:off x="6145160" y="2190267"/>
            <a:ext cx="1028700" cy="7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sng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Teaching</a:t>
            </a:r>
            <a:endParaRPr sz="1400" b="0" i="0" u="sng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8" name="Google Shape;502;p5">
            <a:extLst>
              <a:ext uri="{FF2B5EF4-FFF2-40B4-BE49-F238E27FC236}">
                <a16:creationId xmlns:a16="http://schemas.microsoft.com/office/drawing/2014/main" id="{98558A8D-4CC8-244E-8586-47AA6F5C9BD5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526640" y="2762767"/>
            <a:ext cx="800407" cy="42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503;p5">
            <a:extLst>
              <a:ext uri="{FF2B5EF4-FFF2-40B4-BE49-F238E27FC236}">
                <a16:creationId xmlns:a16="http://schemas.microsoft.com/office/drawing/2014/main" id="{BD24214B-112C-8C4E-BDC2-246E8CE12711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454366" y="3460998"/>
            <a:ext cx="1028700" cy="5076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504;p5">
            <a:extLst>
              <a:ext uri="{FF2B5EF4-FFF2-40B4-BE49-F238E27FC236}">
                <a16:creationId xmlns:a16="http://schemas.microsoft.com/office/drawing/2014/main" id="{B4CECFD3-F407-3649-807A-BCDF537A3C40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139365" y="2762767"/>
            <a:ext cx="1040291" cy="42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505;p5">
            <a:extLst>
              <a:ext uri="{FF2B5EF4-FFF2-40B4-BE49-F238E27FC236}">
                <a16:creationId xmlns:a16="http://schemas.microsoft.com/office/drawing/2014/main" id="{D5502DEE-FAAF-024D-918E-EDEB2D631914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259310" y="3430515"/>
            <a:ext cx="800400" cy="4698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506;p5">
            <a:extLst>
              <a:ext uri="{FF2B5EF4-FFF2-40B4-BE49-F238E27FC236}">
                <a16:creationId xmlns:a16="http://schemas.microsoft.com/office/drawing/2014/main" id="{97885903-18E5-A742-91A5-C371E18A73E9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323400" y="4192167"/>
            <a:ext cx="1290650" cy="397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Picture 2" descr="Image result for wiley and sons">
            <a:extLst>
              <a:ext uri="{FF2B5EF4-FFF2-40B4-BE49-F238E27FC236}">
                <a16:creationId xmlns:a16="http://schemas.microsoft.com/office/drawing/2014/main" id="{2AF552AB-A40C-7840-A209-B3F2AD5225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18" t="34851" r="5092" b="31309"/>
          <a:stretch/>
        </p:blipFill>
        <p:spPr bwMode="auto">
          <a:xfrm>
            <a:off x="6150798" y="4191734"/>
            <a:ext cx="1017425" cy="286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Google Shape;499;p5">
            <a:extLst>
              <a:ext uri="{FF2B5EF4-FFF2-40B4-BE49-F238E27FC236}">
                <a16:creationId xmlns:a16="http://schemas.microsoft.com/office/drawing/2014/main" id="{1C85F8D0-DA41-95F6-99B3-0A3E53C65AC2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4487834" y="3171942"/>
            <a:ext cx="1290654" cy="72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500;p5">
            <a:extLst>
              <a:ext uri="{FF2B5EF4-FFF2-40B4-BE49-F238E27FC236}">
                <a16:creationId xmlns:a16="http://schemas.microsoft.com/office/drawing/2014/main" id="{8ADF286E-08A8-5586-5C6D-8D56CB7D0D36}"/>
              </a:ext>
            </a:extLst>
          </p:cNvPr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4666436" y="4522614"/>
            <a:ext cx="933450" cy="2812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501;p5">
            <a:extLst>
              <a:ext uri="{FF2B5EF4-FFF2-40B4-BE49-F238E27FC236}">
                <a16:creationId xmlns:a16="http://schemas.microsoft.com/office/drawing/2014/main" id="{D6EADAE0-ED10-8316-F9EA-691DB8F5BB51}"/>
              </a:ext>
            </a:extLst>
          </p:cNvPr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4666437" y="3846965"/>
            <a:ext cx="933449" cy="6382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Picture 2" descr="Accenture New Logo transparent PNG - StickPNG">
            <a:extLst>
              <a:ext uri="{FF2B5EF4-FFF2-40B4-BE49-F238E27FC236}">
                <a16:creationId xmlns:a16="http://schemas.microsoft.com/office/drawing/2014/main" id="{67BA5782-0659-E4F6-1DD1-8ECC13DBC4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2277" y="2569597"/>
            <a:ext cx="1125942" cy="633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15204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C7993C2-9204-1D1E-7E36-4A0F5B0968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843" y="2259606"/>
            <a:ext cx="2776371" cy="2405157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0FD47B3-13F4-B144-B909-EF5FEE820E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7/6/25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743C35C-A1E6-A143-899F-46AB4BB84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Second to last item.  Create a personal folder.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4F1A49-8A39-D342-9740-44E455161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FE960-B246-F243-8842-A2905F6881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323E392-49DB-0745-9ABA-BF00DBB98A2E}"/>
              </a:ext>
            </a:extLst>
          </p:cNvPr>
          <p:cNvSpPr/>
          <p:nvPr/>
        </p:nvSpPr>
        <p:spPr>
          <a:xfrm>
            <a:off x="114300" y="5527213"/>
            <a:ext cx="8915400" cy="55325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When you work and make changes to scripts, SAVE AS to a personal folder that is ignored by git.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75FA1E-8F64-E04C-9532-BE2F6A033FAC}"/>
              </a:ext>
            </a:extLst>
          </p:cNvPr>
          <p:cNvSpPr txBox="1"/>
          <p:nvPr/>
        </p:nvSpPr>
        <p:spPr>
          <a:xfrm>
            <a:off x="3442446" y="3012141"/>
            <a:ext cx="4384855" cy="36933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Name of folder to be ignored “</a:t>
            </a:r>
            <a:r>
              <a:rPr lang="en-US" dirty="0" err="1"/>
              <a:t>personalFiles</a:t>
            </a:r>
            <a:r>
              <a:rPr lang="en-US" dirty="0"/>
              <a:t>”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D03342F-C22C-0A43-89DF-DB2AFB9B8C63}"/>
              </a:ext>
            </a:extLst>
          </p:cNvPr>
          <p:cNvCxnSpPr>
            <a:cxnSpLocks/>
            <a:stCxn id="9" idx="1"/>
          </p:cNvCxnSpPr>
          <p:nvPr/>
        </p:nvCxnSpPr>
        <p:spPr>
          <a:xfrm flipH="1">
            <a:off x="1885361" y="3196807"/>
            <a:ext cx="1557085" cy="13280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E9EA4C7-716F-874A-AA58-CC00844A32E5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2EA0ADD-402A-5B46-ACB2-E1B65C421BA4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E8B765AC-DF29-BB4D-9281-B0642B02FA76}"/>
              </a:ext>
            </a:extLst>
          </p:cNvPr>
          <p:cNvSpPr/>
          <p:nvPr/>
        </p:nvSpPr>
        <p:spPr>
          <a:xfrm>
            <a:off x="132230" y="1107613"/>
            <a:ext cx="8915400" cy="55325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Open the “</a:t>
            </a:r>
            <a:r>
              <a:rPr lang="en-US" sz="1600" dirty="0" err="1"/>
              <a:t>gitignore</a:t>
            </a:r>
            <a:r>
              <a:rPr lang="en-US" sz="1600" dirty="0"/>
              <a:t>” file.  Add slash personal</a:t>
            </a:r>
          </a:p>
        </p:txBody>
      </p:sp>
    </p:spTree>
    <p:extLst>
      <p:ext uri="{BB962C8B-B14F-4D97-AF65-F5344CB8AC3E}">
        <p14:creationId xmlns:p14="http://schemas.microsoft.com/office/powerpoint/2010/main" val="35407675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0FD47B3-13F4-B144-B909-EF5FEE820E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7/6/25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743C35C-A1E6-A143-899F-46AB4BB84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Second to last item.  Create a personal folder.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4F1A49-8A39-D342-9740-44E455161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FE960-B246-F243-8842-A2905F6881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E9EA4C7-716F-874A-AA58-CC00844A32E5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2EA0ADD-402A-5B46-ACB2-E1B65C421BA4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E8B765AC-DF29-BB4D-9281-B0642B02FA76}"/>
              </a:ext>
            </a:extLst>
          </p:cNvPr>
          <p:cNvSpPr/>
          <p:nvPr/>
        </p:nvSpPr>
        <p:spPr>
          <a:xfrm>
            <a:off x="132230" y="1107613"/>
            <a:ext cx="8915400" cy="55325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In the lower right file section click “New Folder”. Name it “personal” exactly as in the </a:t>
            </a:r>
            <a:r>
              <a:rPr lang="en-US" sz="1400" dirty="0" err="1"/>
              <a:t>gitignore</a:t>
            </a:r>
            <a:r>
              <a:rPr lang="en-US" sz="1400" dirty="0"/>
              <a:t> (capitalization)</a:t>
            </a:r>
          </a:p>
        </p:txBody>
      </p:sp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889B004E-D40B-3B42-A31F-C8AFAD4011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0465" y="2824256"/>
            <a:ext cx="3937000" cy="6985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3764745-91F4-A14D-90CC-7ED730B3A31C}"/>
              </a:ext>
            </a:extLst>
          </p:cNvPr>
          <p:cNvSpPr txBox="1"/>
          <p:nvPr/>
        </p:nvSpPr>
        <p:spPr>
          <a:xfrm>
            <a:off x="2545976" y="3675530"/>
            <a:ext cx="1744901" cy="36933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>
            <a:defPPr>
              <a:defRPr lang="en-US"/>
            </a:defPPr>
          </a:lstStyle>
          <a:p>
            <a:r>
              <a:rPr lang="en-US" dirty="0"/>
              <a:t>Click New Folder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B9F9DDA-F3BC-C041-AFA9-7E3975C94933}"/>
              </a:ext>
            </a:extLst>
          </p:cNvPr>
          <p:cNvCxnSpPr>
            <a:cxnSpLocks/>
            <a:stCxn id="14" idx="0"/>
          </p:cNvCxnSpPr>
          <p:nvPr/>
        </p:nvCxnSpPr>
        <p:spPr>
          <a:xfrm flipH="1" flipV="1">
            <a:off x="2420471" y="3415554"/>
            <a:ext cx="997956" cy="2599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22909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0FD47B3-13F4-B144-B909-EF5FEE820E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7/6/25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743C35C-A1E6-A143-899F-46AB4BB84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Save yourself a headache!  Create a personal folder.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4F1A49-8A39-D342-9740-44E455161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FE960-B246-F243-8842-A2905F6881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E9EA4C7-716F-874A-AA58-CC00844A32E5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2EA0ADD-402A-5B46-ACB2-E1B65C421BA4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E8B765AC-DF29-BB4D-9281-B0642B02FA76}"/>
              </a:ext>
            </a:extLst>
          </p:cNvPr>
          <p:cNvSpPr/>
          <p:nvPr/>
        </p:nvSpPr>
        <p:spPr>
          <a:xfrm>
            <a:off x="132230" y="1107613"/>
            <a:ext cx="8915400" cy="55325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In the lower right file section click “New Folder”. Name it “personal” exactly as in the </a:t>
            </a:r>
            <a:r>
              <a:rPr lang="en-US" sz="1400" dirty="0" err="1"/>
              <a:t>gitignore</a:t>
            </a:r>
            <a:r>
              <a:rPr lang="en-US" sz="1400" dirty="0"/>
              <a:t> (capitalization)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E3A3AE7-DC01-5F45-9BAC-9820716D8359}"/>
              </a:ext>
            </a:extLst>
          </p:cNvPr>
          <p:cNvSpPr txBox="1"/>
          <p:nvPr/>
        </p:nvSpPr>
        <p:spPr>
          <a:xfrm>
            <a:off x="2850775" y="4654924"/>
            <a:ext cx="3964887" cy="64633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r>
              <a:rPr lang="en-US" dirty="0"/>
              <a:t>Any file you change should  be in this folder as “Save As”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E31F93-D68D-4A4D-6923-A10DC9B22C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090" y="2212241"/>
            <a:ext cx="6553200" cy="1447800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1E93D46-D12E-1642-BE4E-72978E107A8F}"/>
              </a:ext>
            </a:extLst>
          </p:cNvPr>
          <p:cNvCxnSpPr>
            <a:cxnSpLocks/>
            <a:stCxn id="19" idx="0"/>
          </p:cNvCxnSpPr>
          <p:nvPr/>
        </p:nvCxnSpPr>
        <p:spPr>
          <a:xfrm flipH="1" flipV="1">
            <a:off x="2850775" y="3280410"/>
            <a:ext cx="1982444" cy="13745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67576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B814D11-64C9-084A-8143-FA5198F8AB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7/6/25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6A0AC5D-6802-3845-89A4-487540065B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047" y="351679"/>
            <a:ext cx="8515350" cy="591477"/>
          </a:xfrm>
        </p:spPr>
        <p:txBody>
          <a:bodyPr/>
          <a:lstStyle/>
          <a:p>
            <a:r>
              <a:rPr lang="en-US" dirty="0"/>
              <a:t>Now just run some code (we will explain it later)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4E6D8A-CA77-2A41-814A-586C5C7DA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728B4C-9239-9347-9A4E-423BA9C7B4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608FF1B-0E62-C845-84C9-4892EBD52180}"/>
              </a:ext>
            </a:extLst>
          </p:cNvPr>
          <p:cNvSpPr/>
          <p:nvPr/>
        </p:nvSpPr>
        <p:spPr>
          <a:xfrm>
            <a:off x="685800" y="5348719"/>
            <a:ext cx="7772400" cy="73174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If you have R, </a:t>
            </a:r>
            <a:r>
              <a:rPr lang="en-US" sz="1600" dirty="0" err="1"/>
              <a:t>Rstudio</a:t>
            </a:r>
            <a:r>
              <a:rPr lang="en-US" sz="1600" dirty="0"/>
              <a:t>, Git, then made a connection and can run this code…you’re off to a great start!  And don’t worry if you hit a hiccup, we will figure it out.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8AF443B-D0B1-DB42-81A6-ED1712661B7C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5C7DB05-40AE-1343-8C32-CD2B2BDFC976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472C4453-5828-2240-B035-011B84F135FB}"/>
              </a:ext>
            </a:extLst>
          </p:cNvPr>
          <p:cNvSpPr/>
          <p:nvPr/>
        </p:nvSpPr>
        <p:spPr>
          <a:xfrm>
            <a:off x="235324" y="1178876"/>
            <a:ext cx="867335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52854C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https://github.com/kwartler</a:t>
            </a:r>
            <a:r>
              <a:rPr lang="en-US" dirty="0">
                <a:solidFill>
                  <a:schemeClr val="accent6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/[select</a:t>
            </a:r>
            <a:r>
              <a:rPr lang="en-US" dirty="0">
                <a:solidFill>
                  <a:schemeClr val="accent6"/>
                </a:solidFill>
              </a:rPr>
              <a:t> _</a:t>
            </a:r>
            <a:r>
              <a:rPr lang="en-US" dirty="0" err="1">
                <a:solidFill>
                  <a:schemeClr val="accent6"/>
                </a:solidFill>
              </a:rPr>
              <a:t>the_repo</a:t>
            </a:r>
            <a:r>
              <a:rPr lang="en-US" dirty="0">
                <a:solidFill>
                  <a:schemeClr val="accent6"/>
                </a:solidFill>
              </a:rPr>
              <a:t>] </a:t>
            </a:r>
            <a:r>
              <a:rPr lang="en-US" dirty="0"/>
              <a:t>has the R code.</a:t>
            </a:r>
          </a:p>
          <a:p>
            <a:pPr algn="ctr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F46FA79-DCF7-51FF-E261-19B9BF0FEA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050" y="2070100"/>
            <a:ext cx="6565900" cy="271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5908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7/6/25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8600" y="351679"/>
            <a:ext cx="8515350" cy="591477"/>
          </a:xfrm>
        </p:spPr>
        <p:txBody>
          <a:bodyPr/>
          <a:lstStyle/>
          <a:p>
            <a:r>
              <a:rPr lang="en-US" dirty="0"/>
              <a:t>Almost setup…</a:t>
            </a:r>
            <a:r>
              <a:rPr lang="en-US" i="1" dirty="0"/>
              <a:t>don’t worry if you need help!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92CD7BD-4229-2E4F-8F7C-E12D815595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2159000"/>
            <a:ext cx="3810000" cy="254000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6BFB634-E97B-054C-845E-FA1CBEF3CBED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CE89E17-6E3C-1440-B78E-BF66D0BB267C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25263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 to 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972738"/>
            <a:ext cx="7886700" cy="294381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Learning Objectives</a:t>
            </a:r>
          </a:p>
          <a:p>
            <a:r>
              <a:rPr lang="en-US" dirty="0"/>
              <a:t>What is R?</a:t>
            </a:r>
          </a:p>
          <a:p>
            <a:r>
              <a:rPr lang="en-US" dirty="0"/>
              <a:t>What is R Studio?</a:t>
            </a:r>
          </a:p>
          <a:p>
            <a:r>
              <a:rPr lang="en-US" dirty="0"/>
              <a:t>Scripting Structure in this course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3EFC8-4232-4598-94F6-94C0EBAFC469}" type="datetime1">
              <a:rPr lang="en-US" smtClean="0"/>
              <a:t>7/6/25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 </a:t>
            </a:r>
          </a:p>
        </p:txBody>
      </p:sp>
      <p:sp>
        <p:nvSpPr>
          <p:cNvPr id="7" name="Rectangle 6"/>
          <p:cNvSpPr/>
          <p:nvPr/>
        </p:nvSpPr>
        <p:spPr>
          <a:xfrm>
            <a:off x="662152" y="1194524"/>
            <a:ext cx="7819696" cy="3468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Why?  This ensures a basic fluency before the course really starts.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D8BE35B-B153-E742-800E-F3EABFB4871E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E69B7D8-CB67-3848-AFC1-D8854E08AB11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75409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>
          <a:xfrm>
            <a:off x="601266" y="1823000"/>
            <a:ext cx="2949178" cy="3331846"/>
          </a:xfrm>
        </p:spPr>
        <p:txBody>
          <a:bodyPr>
            <a:normAutofit/>
          </a:bodyPr>
          <a:lstStyle/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en-US" sz="2400" dirty="0"/>
              <a:t>Flexible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en-US" sz="2400" dirty="0"/>
              <a:t>Open source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en-US" sz="2400" dirty="0"/>
              <a:t>Academic &amp; growing in industry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en-US" sz="2400" dirty="0"/>
              <a:t>Language agnostic, SQL, Weka, C, Fortran, Java </a:t>
            </a:r>
            <a:r>
              <a:rPr lang="en-US" sz="2400" dirty="0" err="1"/>
              <a:t>etc</a:t>
            </a:r>
            <a:endParaRPr lang="en-US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2EED6-FC16-45B9-B8C4-2BC5DBA88325}" type="datetime1">
              <a:rPr lang="en-US" smtClean="0"/>
              <a:t>7/6/25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26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R?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 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930651" y="1822996"/>
            <a:ext cx="4629150" cy="354142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28600" y="1129171"/>
            <a:ext cx="8686800" cy="4813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R is a language &amp; environment for statistical computing and graphics. It is the </a:t>
            </a:r>
            <a:r>
              <a:rPr lang="en-US" sz="1400" b="1" dirty="0">
                <a:solidFill>
                  <a:schemeClr val="accent5"/>
                </a:solidFill>
              </a:rPr>
              <a:t>most popular statistical software</a:t>
            </a:r>
            <a:r>
              <a:rPr lang="en-US" sz="1400" dirty="0"/>
              <a:t> in circulation today and is used by more than </a:t>
            </a:r>
            <a:r>
              <a:rPr lang="en-US" sz="1400" b="1" dirty="0">
                <a:solidFill>
                  <a:schemeClr val="accent5"/>
                </a:solidFill>
              </a:rPr>
              <a:t>2 million</a:t>
            </a:r>
            <a:r>
              <a:rPr lang="en-US" sz="1400" dirty="0"/>
              <a:t> data scientists &amp; statisticians worldwide.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486275" y="1613391"/>
            <a:ext cx="444341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i="1" dirty="0"/>
              <a:t>How Companies Use R to Compete in a Data-Driven World, </a:t>
            </a:r>
            <a:r>
              <a:rPr lang="en-US" sz="1050" dirty="0"/>
              <a:t>Data-informed.com</a:t>
            </a:r>
          </a:p>
        </p:txBody>
      </p:sp>
      <p:pic>
        <p:nvPicPr>
          <p:cNvPr id="11" name="Picture 2" descr="C:\Users\n0232877\AppData\Local\Microsoft\Windows\Temporary Internet Files\Content.IE5\FRTMVNL1\R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7936" y="14288"/>
            <a:ext cx="1363200" cy="1035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4371F10-B1CA-A745-B98E-432A552948DE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AB181CD-7F67-6A4B-9BD2-F7E0706D1C06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0434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>
          <a:xfrm>
            <a:off x="214313" y="1285875"/>
            <a:ext cx="2257425" cy="3331846"/>
          </a:xfrm>
        </p:spPr>
        <p:txBody>
          <a:bodyPr>
            <a:normAutofit/>
          </a:bodyPr>
          <a:lstStyle/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en-US" sz="2400" dirty="0"/>
              <a:t>IDE – Integrated Development Environment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en-US" sz="2000" dirty="0"/>
              <a:t>Adds additional functionality e.g. </a:t>
            </a:r>
            <a:r>
              <a:rPr lang="en-US" sz="2000" dirty="0" err="1"/>
              <a:t>git</a:t>
            </a:r>
            <a:r>
              <a:rPr lang="en-US" sz="2000" dirty="0"/>
              <a:t>, shiny projects, markdown templates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2EED6-FC16-45B9-B8C4-2BC5DBA88325}" type="datetime1">
              <a:rPr lang="en-US" smtClean="0"/>
              <a:t>7/6/25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27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31085" y="338621"/>
            <a:ext cx="7886700" cy="591477"/>
          </a:xfrm>
        </p:spPr>
        <p:txBody>
          <a:bodyPr/>
          <a:lstStyle/>
          <a:p>
            <a:r>
              <a:rPr lang="en-US" dirty="0"/>
              <a:t>What is R Studio? The most popular IDE for R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 </a:t>
            </a:r>
          </a:p>
        </p:txBody>
      </p:sp>
      <p:pic>
        <p:nvPicPr>
          <p:cNvPr id="12" name="Picture 2" descr="Image result for r studio 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5296" y="28576"/>
            <a:ext cx="1005840" cy="1005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8803" y="1285875"/>
            <a:ext cx="6635197" cy="3400174"/>
          </a:xfrm>
          <a:prstGeom prst="rect">
            <a:avLst/>
          </a:prstGeom>
          <a:ln>
            <a:solidFill>
              <a:schemeClr val="accent2"/>
            </a:solidFill>
          </a:ln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4DE4E5C-9573-754C-897C-5768BB677230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B4304CA-D541-3346-B037-1E90848711DC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39847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14"/>
          <p:cNvSpPr/>
          <p:nvPr/>
        </p:nvSpPr>
        <p:spPr>
          <a:xfrm>
            <a:off x="1009652" y="3471856"/>
            <a:ext cx="6883357" cy="1143000"/>
          </a:xfrm>
          <a:custGeom>
            <a:avLst/>
            <a:gdLst>
              <a:gd name="connsiteX0" fmla="*/ 1180004 w 6883357"/>
              <a:gd name="connsiteY0" fmla="*/ 0 h 1143000"/>
              <a:gd name="connsiteX1" fmla="*/ 5703353 w 6883357"/>
              <a:gd name="connsiteY1" fmla="*/ 0 h 1143000"/>
              <a:gd name="connsiteX2" fmla="*/ 6883357 w 6883357"/>
              <a:gd name="connsiteY2" fmla="*/ 1143000 h 1143000"/>
              <a:gd name="connsiteX3" fmla="*/ 0 w 6883357"/>
              <a:gd name="connsiteY3" fmla="*/ 1143000 h 1143000"/>
              <a:gd name="connsiteX4" fmla="*/ 1180004 w 6883357"/>
              <a:gd name="connsiteY4" fmla="*/ 0 h 114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83357" h="1143000">
                <a:moveTo>
                  <a:pt x="1180004" y="0"/>
                </a:moveTo>
                <a:lnTo>
                  <a:pt x="5703353" y="0"/>
                </a:lnTo>
                <a:lnTo>
                  <a:pt x="6883357" y="1143000"/>
                </a:lnTo>
                <a:lnTo>
                  <a:pt x="0" y="1143000"/>
                </a:lnTo>
                <a:lnTo>
                  <a:pt x="1180004" y="0"/>
                </a:lnTo>
                <a:close/>
              </a:path>
            </a:pathLst>
          </a:cu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/>
          <p:cNvSpPr/>
          <p:nvPr/>
        </p:nvSpPr>
        <p:spPr>
          <a:xfrm>
            <a:off x="2228850" y="1235949"/>
            <a:ext cx="4472090" cy="2190750"/>
          </a:xfrm>
          <a:custGeom>
            <a:avLst/>
            <a:gdLst>
              <a:gd name="connsiteX0" fmla="*/ 2261675 w 4523349"/>
              <a:gd name="connsiteY0" fmla="*/ 0 h 2190750"/>
              <a:gd name="connsiteX1" fmla="*/ 4523349 w 4523349"/>
              <a:gd name="connsiteY1" fmla="*/ 2190750 h 2190750"/>
              <a:gd name="connsiteX2" fmla="*/ 0 w 4523349"/>
              <a:gd name="connsiteY2" fmla="*/ 2190750 h 2190750"/>
              <a:gd name="connsiteX3" fmla="*/ 2261675 w 4523349"/>
              <a:gd name="connsiteY3" fmla="*/ 0 h 2190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23349" h="2190750">
                <a:moveTo>
                  <a:pt x="2261675" y="0"/>
                </a:moveTo>
                <a:lnTo>
                  <a:pt x="4523349" y="2190750"/>
                </a:lnTo>
                <a:lnTo>
                  <a:pt x="0" y="2190750"/>
                </a:lnTo>
                <a:lnTo>
                  <a:pt x="2261675" y="0"/>
                </a:lnTo>
                <a:close/>
              </a:path>
            </a:pathLst>
          </a:cu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7/6/25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85750" y="365126"/>
            <a:ext cx="8229600" cy="591477"/>
          </a:xfrm>
        </p:spPr>
        <p:txBody>
          <a:bodyPr/>
          <a:lstStyle/>
          <a:p>
            <a:r>
              <a:rPr lang="en-US" dirty="0"/>
              <a:t>What is the relationship between R &amp; R studio?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6" name="Rectangle 5"/>
          <p:cNvSpPr/>
          <p:nvPr/>
        </p:nvSpPr>
        <p:spPr>
          <a:xfrm>
            <a:off x="228600" y="5229237"/>
            <a:ext cx="8686800" cy="7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 Studio sits atop of the installed R version. Without base R, R studio cannot function.  By programmatically accessing base R, R Studio improves the interface and functionality.  </a:t>
            </a:r>
          </a:p>
        </p:txBody>
      </p:sp>
      <p:pic>
        <p:nvPicPr>
          <p:cNvPr id="7" name="Picture 2" descr="C:\Users\n0232877\AppData\Local\Microsoft\Windows\Temporary Internet Files\Content.IE5\FRTMVNL1\R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0286" y="3486143"/>
            <a:ext cx="1363200" cy="1035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Image result for r studio log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8410" y="1828404"/>
            <a:ext cx="1005840" cy="1005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5081591" y="3834836"/>
            <a:ext cx="27205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Statistical &amp; graphing software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081591" y="1916897"/>
            <a:ext cx="35337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Nice interface &amp; additional functionality for faster programming, analysis &amp; production.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228600" y="5057778"/>
            <a:ext cx="8558213" cy="0"/>
          </a:xfrm>
          <a:prstGeom prst="line">
            <a:avLst/>
          </a:prstGeom>
          <a:ln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07311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7/6/25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Studio has four main panes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 </a:t>
            </a:r>
          </a:p>
        </p:txBody>
      </p:sp>
      <p:sp>
        <p:nvSpPr>
          <p:cNvPr id="6" name="Rectangle 5"/>
          <p:cNvSpPr/>
          <p:nvPr/>
        </p:nvSpPr>
        <p:spPr>
          <a:xfrm>
            <a:off x="228600" y="5757871"/>
            <a:ext cx="8686800" cy="2960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 Studio works on Linux, Windows and iOS.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320" y="1071562"/>
            <a:ext cx="8587361" cy="4400551"/>
          </a:xfrm>
          <a:prstGeom prst="rect">
            <a:avLst/>
          </a:prstGeom>
          <a:ln>
            <a:solidFill>
              <a:schemeClr val="accent2"/>
            </a:solidFill>
          </a:ln>
        </p:spPr>
      </p:pic>
      <p:sp>
        <p:nvSpPr>
          <p:cNvPr id="10" name="Rounded Rectangle 9"/>
          <p:cNvSpPr/>
          <p:nvPr/>
        </p:nvSpPr>
        <p:spPr>
          <a:xfrm>
            <a:off x="1596673" y="1910941"/>
            <a:ext cx="1930400" cy="1563094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Scripting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677391" y="2273706"/>
            <a:ext cx="17689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Commands are written &amp; adjusted here then executed in the console.  Then saved for future quick execution.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80988" y="1528763"/>
            <a:ext cx="4572000" cy="22002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280988" y="3724277"/>
            <a:ext cx="4572000" cy="181927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1625248" y="4000718"/>
            <a:ext cx="1930400" cy="1404585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Console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705966" y="4407793"/>
            <a:ext cx="176896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Execution of scripts and commands, data exploration and code results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886325" y="1528763"/>
            <a:ext cx="3986213" cy="14859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6022623" y="1918747"/>
            <a:ext cx="1930400" cy="889003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Environment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103340" y="2250610"/>
            <a:ext cx="17689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List of objects &amp; values</a:t>
            </a:r>
          </a:p>
          <a:p>
            <a:r>
              <a:rPr lang="en-US" sz="1200" dirty="0"/>
              <a:t>e.g. loaded “excel” files</a:t>
            </a:r>
          </a:p>
        </p:txBody>
      </p:sp>
      <p:sp>
        <p:nvSpPr>
          <p:cNvPr id="19" name="Rectangle 18"/>
          <p:cNvSpPr/>
          <p:nvPr/>
        </p:nvSpPr>
        <p:spPr>
          <a:xfrm>
            <a:off x="4881563" y="3038474"/>
            <a:ext cx="3986213" cy="25050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5879747" y="3422943"/>
            <a:ext cx="1930400" cy="1514314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Files, Plots, Packages, Help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946177" y="4075882"/>
            <a:ext cx="17689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Find files, load packages, see visualizations and quickly find help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B89D684-EB78-B14C-8B5C-CEE76BB692FB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B9A2EDE-D244-F041-B56A-76568762351D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41987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6CEA048-ADE3-9DC0-2279-2F44F4385A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7/6/25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7DB12F-0417-5628-3267-408B8560E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AF1D42-1D43-0860-4DD5-D2E5C80024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F57559-E1AD-BC8A-A694-DEB7AD4A26EF}"/>
              </a:ext>
            </a:extLst>
          </p:cNvPr>
          <p:cNvSpPr txBox="1"/>
          <p:nvPr/>
        </p:nvSpPr>
        <p:spPr>
          <a:xfrm>
            <a:off x="0" y="1476116"/>
            <a:ext cx="9144000" cy="47705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08:30 – 10:30	 </a:t>
            </a:r>
          </a:p>
          <a:p>
            <a:r>
              <a:rPr lang="en-US" sz="1600" dirty="0"/>
              <a:t>Environment set-up, R, R studio, Git (masterclass only), </a:t>
            </a:r>
          </a:p>
          <a:p>
            <a:r>
              <a:rPr lang="en-US" sz="1600" dirty="0"/>
              <a:t>Jan AI </a:t>
            </a:r>
            <a:r>
              <a:rPr lang="en-US" sz="1600" dirty="0">
                <a:highlight>
                  <a:srgbClr val="FFFF00"/>
                </a:highlight>
              </a:rPr>
              <a:t>or LM Studio</a:t>
            </a:r>
          </a:p>
          <a:p>
            <a:r>
              <a:rPr lang="en-US" sz="1600" dirty="0"/>
              <a:t>(masterclass only) </a:t>
            </a:r>
          </a:p>
          <a:p>
            <a:r>
              <a:rPr lang="en-US" sz="1600" dirty="0"/>
              <a:t>Some R Coding examples</a:t>
            </a:r>
          </a:p>
          <a:p>
            <a:r>
              <a:rPr lang="en-US" sz="1600" dirty="0"/>
              <a:t>10:30 – 10:45	 Coffee break</a:t>
            </a:r>
          </a:p>
          <a:p>
            <a:endParaRPr lang="en-US" sz="1600" dirty="0"/>
          </a:p>
          <a:p>
            <a:r>
              <a:rPr lang="en-US" sz="1600" dirty="0"/>
              <a:t>10:45 – 12:15	Framing an analytics project</a:t>
            </a:r>
          </a:p>
          <a:p>
            <a:r>
              <a:rPr lang="en-US" sz="1600" dirty="0"/>
              <a:t>Obtain data, clean/scrub data for modeling</a:t>
            </a:r>
          </a:p>
          <a:p>
            <a:r>
              <a:rPr lang="en-US" sz="1600" dirty="0"/>
              <a:t>12:15 – 13:15	 Lunch time</a:t>
            </a:r>
          </a:p>
          <a:p>
            <a:r>
              <a:rPr lang="en-US" sz="1600" dirty="0"/>
              <a:t>13:15 – 13:45	Explore data – summary statistics, visualizations</a:t>
            </a:r>
          </a:p>
          <a:p>
            <a:r>
              <a:rPr lang="en-US" sz="1600" dirty="0"/>
              <a:t>13:45 – 14:30 	Sales Challenge Data Group EDA &amp; Visuals Work</a:t>
            </a:r>
          </a:p>
          <a:p>
            <a:r>
              <a:rPr lang="en-US" sz="1600" dirty="0"/>
              <a:t>14:30 – 15:00	Each group will make a business presentation from their EDA remaining time some groups will be asked to make a presentation to the class</a:t>
            </a:r>
          </a:p>
          <a:p>
            <a:r>
              <a:rPr lang="en-US" sz="1600" dirty="0"/>
              <a:t>15:00 – 15:15	2 groups will be selected to present their findings</a:t>
            </a:r>
          </a:p>
          <a:p>
            <a:r>
              <a:rPr lang="en-US" sz="1600" dirty="0"/>
              <a:t>15:15 – 15:30	 Coffee break</a:t>
            </a:r>
          </a:p>
          <a:p>
            <a:r>
              <a:rPr lang="en-US" sz="1600" dirty="0"/>
              <a:t>15:30 – 17:00	Start </a:t>
            </a:r>
            <a:r>
              <a:rPr lang="en-US" sz="1600" dirty="0">
                <a:solidFill>
                  <a:srgbClr val="FF0000"/>
                </a:solidFill>
              </a:rPr>
              <a:t>case</a:t>
            </a:r>
            <a:r>
              <a:rPr lang="en-US" sz="1600" dirty="0"/>
              <a:t> data performing Obtain, data cleaning and exploration steps to </a:t>
            </a:r>
          </a:p>
          <a:p>
            <a:r>
              <a:rPr lang="en-US" sz="1600" dirty="0"/>
              <a:t>create a modeling matrix.</a:t>
            </a:r>
          </a:p>
          <a:p>
            <a:endParaRPr lang="en-US" sz="1600" dirty="0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4E6F215B-34AD-30AC-1AE8-F34FFEFBA4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015" y="216536"/>
            <a:ext cx="8903970" cy="591477"/>
          </a:xfrm>
        </p:spPr>
        <p:txBody>
          <a:bodyPr/>
          <a:lstStyle/>
          <a:p>
            <a:r>
              <a:rPr lang="en-US" sz="2500" dirty="0"/>
              <a:t>Day 1 – </a:t>
            </a:r>
            <a:r>
              <a:rPr lang="en-US" sz="2500" i="1" dirty="0"/>
              <a:t>In groups, use Sales Challenge Data &amp; perform EDA and make some slides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2632CA2-1713-4017-7188-A865F4462F91}"/>
              </a:ext>
            </a:extLst>
          </p:cNvPr>
          <p:cNvSpPr txBox="1"/>
          <p:nvPr/>
        </p:nvSpPr>
        <p:spPr>
          <a:xfrm>
            <a:off x="3223260" y="5897880"/>
            <a:ext cx="3086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This is the diabetes data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0FE3AEE-18EF-9556-9166-EEB4035CA902}"/>
              </a:ext>
            </a:extLst>
          </p:cNvPr>
          <p:cNvCxnSpPr>
            <a:stCxn id="9" idx="1"/>
          </p:cNvCxnSpPr>
          <p:nvPr/>
        </p:nvCxnSpPr>
        <p:spPr>
          <a:xfrm flipH="1" flipV="1">
            <a:off x="2606040" y="5657850"/>
            <a:ext cx="617220" cy="4246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94188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7/6/25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R: Where is it being used?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2864" y="1169453"/>
            <a:ext cx="1737360" cy="393192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b="1" dirty="0"/>
              <a:t>Media</a:t>
            </a:r>
          </a:p>
          <a:p>
            <a:pPr algn="ctr"/>
            <a:r>
              <a:rPr lang="en-US" sz="1600" dirty="0"/>
              <a:t>Google</a:t>
            </a:r>
          </a:p>
          <a:p>
            <a:pPr algn="ctr"/>
            <a:r>
              <a:rPr lang="en-US" sz="1600" dirty="0"/>
              <a:t>Facebook</a:t>
            </a:r>
          </a:p>
          <a:p>
            <a:pPr algn="ctr"/>
            <a:r>
              <a:rPr lang="en-US" sz="1600" dirty="0"/>
              <a:t>Twitter</a:t>
            </a:r>
          </a:p>
          <a:p>
            <a:pPr algn="ctr"/>
            <a:r>
              <a:rPr lang="en-US" sz="1600" dirty="0"/>
              <a:t>Foursquare</a:t>
            </a:r>
          </a:p>
          <a:p>
            <a:pPr algn="ctr"/>
            <a:r>
              <a:rPr lang="en-US" sz="1600" dirty="0"/>
              <a:t>Kickstarter</a:t>
            </a:r>
          </a:p>
          <a:p>
            <a:pPr algn="ctr"/>
            <a:r>
              <a:rPr lang="en-US" sz="1600" dirty="0"/>
              <a:t>New York Times</a:t>
            </a:r>
          </a:p>
          <a:p>
            <a:pPr algn="ctr"/>
            <a:r>
              <a:rPr lang="en-US" sz="1600" dirty="0"/>
              <a:t>Economist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873092" y="1169453"/>
            <a:ext cx="1737360" cy="393192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b="1" dirty="0"/>
              <a:t>Services</a:t>
            </a:r>
          </a:p>
          <a:p>
            <a:pPr algn="ctr"/>
            <a:r>
              <a:rPr lang="en-US" sz="1600" dirty="0"/>
              <a:t>Zillow</a:t>
            </a:r>
          </a:p>
          <a:p>
            <a:pPr algn="ctr"/>
            <a:r>
              <a:rPr lang="en-US" sz="1600" dirty="0"/>
              <a:t>Trulia</a:t>
            </a:r>
          </a:p>
          <a:p>
            <a:pPr algn="ctr"/>
            <a:r>
              <a:rPr lang="en-US" sz="1600" dirty="0"/>
              <a:t>eHarmony</a:t>
            </a:r>
          </a:p>
          <a:p>
            <a:pPr algn="ctr"/>
            <a:r>
              <a:rPr lang="en-US" sz="1600" dirty="0"/>
              <a:t>DataSong</a:t>
            </a:r>
          </a:p>
          <a:p>
            <a:pPr algn="ctr"/>
            <a:r>
              <a:rPr lang="en-US" sz="1600" dirty="0"/>
              <a:t>PredictWise</a:t>
            </a:r>
          </a:p>
          <a:p>
            <a:pPr algn="ctr"/>
            <a:r>
              <a:rPr lang="en-US" sz="1600" dirty="0"/>
              <a:t>Nationwide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533548" y="1169453"/>
            <a:ext cx="1737360" cy="392988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b="1" dirty="0"/>
              <a:t>Technology</a:t>
            </a:r>
          </a:p>
          <a:p>
            <a:pPr algn="ctr"/>
            <a:r>
              <a:rPr lang="en-US" sz="1400" dirty="0"/>
              <a:t>SAS</a:t>
            </a:r>
          </a:p>
          <a:p>
            <a:pPr algn="ctr"/>
            <a:r>
              <a:rPr lang="en-US" sz="1400" dirty="0"/>
              <a:t>Oracle</a:t>
            </a:r>
          </a:p>
          <a:p>
            <a:pPr algn="ctr"/>
            <a:r>
              <a:rPr lang="en-US" sz="1400" dirty="0"/>
              <a:t>IBM</a:t>
            </a:r>
          </a:p>
          <a:p>
            <a:pPr algn="ctr"/>
            <a:r>
              <a:rPr lang="en-US" sz="1400" dirty="0"/>
              <a:t>Teradata</a:t>
            </a:r>
          </a:p>
          <a:p>
            <a:pPr algn="ctr"/>
            <a:r>
              <a:rPr lang="en-US" sz="1400" dirty="0"/>
              <a:t>Coursera</a:t>
            </a:r>
          </a:p>
          <a:p>
            <a:pPr algn="ctr"/>
            <a:r>
              <a:rPr lang="en-US" sz="1400" dirty="0"/>
              <a:t>SAP</a:t>
            </a:r>
          </a:p>
          <a:p>
            <a:pPr algn="ctr"/>
            <a:r>
              <a:rPr lang="en-US" sz="1400" dirty="0"/>
              <a:t>DataCamp</a:t>
            </a:r>
          </a:p>
          <a:p>
            <a:pPr algn="ctr"/>
            <a:r>
              <a:rPr lang="en-US" sz="1400" dirty="0"/>
              <a:t>Alteryx</a:t>
            </a:r>
          </a:p>
          <a:p>
            <a:pPr algn="ctr"/>
            <a:r>
              <a:rPr lang="en-US" sz="1400" dirty="0"/>
              <a:t>TIBCO</a:t>
            </a:r>
          </a:p>
          <a:p>
            <a:pPr algn="ctr"/>
            <a:r>
              <a:rPr lang="en-US" sz="1400" dirty="0" err="1"/>
              <a:t>OneTick</a:t>
            </a:r>
            <a:endParaRPr lang="en-US" sz="1400" dirty="0"/>
          </a:p>
          <a:p>
            <a:pPr algn="ctr"/>
            <a:r>
              <a:rPr lang="en-US" sz="1400" dirty="0"/>
              <a:t>Amazon</a:t>
            </a:r>
          </a:p>
          <a:p>
            <a:pPr algn="ctr"/>
            <a:r>
              <a:rPr lang="en-US" sz="1400" dirty="0"/>
              <a:t>Google</a:t>
            </a:r>
          </a:p>
          <a:p>
            <a:pPr algn="ctr"/>
            <a:r>
              <a:rPr lang="en-US" sz="1400" dirty="0"/>
              <a:t>Microsoft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703320" y="1169453"/>
            <a:ext cx="1737360" cy="393192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b="1" dirty="0"/>
              <a:t>Finance</a:t>
            </a:r>
          </a:p>
          <a:p>
            <a:pPr algn="ctr"/>
            <a:r>
              <a:rPr lang="en-US" sz="1600" dirty="0"/>
              <a:t>Lloyd’s Bank</a:t>
            </a:r>
          </a:p>
          <a:p>
            <a:pPr algn="ctr"/>
            <a:r>
              <a:rPr lang="en-US" sz="1600" dirty="0"/>
              <a:t>Credit Suisse</a:t>
            </a:r>
          </a:p>
          <a:p>
            <a:pPr algn="ctr"/>
            <a:r>
              <a:rPr lang="en-US" sz="1600" dirty="0"/>
              <a:t>American Century</a:t>
            </a:r>
          </a:p>
          <a:p>
            <a:pPr algn="ctr"/>
            <a:r>
              <a:rPr lang="en-US" sz="1600" dirty="0"/>
              <a:t>Australia and New Zealand Banking Group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363776" y="1169453"/>
            <a:ext cx="1737360" cy="393192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en-US" b="1" dirty="0"/>
              <a:t>U.S Government</a:t>
            </a:r>
          </a:p>
          <a:p>
            <a:pPr algn="ctr"/>
            <a:r>
              <a:rPr lang="en-US" sz="1600" dirty="0"/>
              <a:t>Food &amp; Drug </a:t>
            </a:r>
          </a:p>
          <a:p>
            <a:pPr algn="ctr"/>
            <a:r>
              <a:rPr lang="en-US" sz="1600" dirty="0"/>
              <a:t>Administration</a:t>
            </a:r>
          </a:p>
          <a:p>
            <a:pPr algn="ctr"/>
            <a:endParaRPr lang="en-US" sz="1600" dirty="0"/>
          </a:p>
          <a:p>
            <a:pPr algn="ctr"/>
            <a:r>
              <a:rPr lang="en-US" sz="1600" dirty="0"/>
              <a:t>National Weather </a:t>
            </a:r>
          </a:p>
          <a:p>
            <a:pPr algn="ctr"/>
            <a:r>
              <a:rPr lang="en-US" sz="1600" dirty="0"/>
              <a:t>Service</a:t>
            </a:r>
          </a:p>
          <a:p>
            <a:pPr algn="ctr"/>
            <a:endParaRPr lang="en-US" sz="1600" dirty="0"/>
          </a:p>
          <a:p>
            <a:pPr algn="ctr"/>
            <a:r>
              <a:rPr lang="en-US" sz="1600" dirty="0"/>
              <a:t>National Institute </a:t>
            </a:r>
          </a:p>
          <a:p>
            <a:pPr algn="ctr"/>
            <a:r>
              <a:rPr lang="en-US" sz="1600" dirty="0"/>
              <a:t>of Standards </a:t>
            </a:r>
          </a:p>
          <a:p>
            <a:pPr algn="ctr"/>
            <a:r>
              <a:rPr lang="en-US" sz="1600" dirty="0"/>
              <a:t>in Technology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28600" y="5500709"/>
            <a:ext cx="8663940" cy="553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R is ubiquitous in various industries used for analysis, prototyping and visualization.   However, more often python is used in </a:t>
            </a:r>
            <a:r>
              <a:rPr lang="en-US" sz="1600" i="1" dirty="0"/>
              <a:t>production</a:t>
            </a:r>
            <a:r>
              <a:rPr lang="en-US" sz="1600" dirty="0"/>
              <a:t> environments.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228600" y="5329250"/>
            <a:ext cx="8558213" cy="0"/>
          </a:xfrm>
          <a:prstGeom prst="line">
            <a:avLst/>
          </a:prstGeom>
          <a:ln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4E667A-05D2-D543-AF48-70E4275D84FB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3E4E337-683E-664A-90D7-C4531E1506AB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96094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solidFill>
            <a:schemeClr val="accent3"/>
          </a:solidFill>
          <a:ln>
            <a:solidFill>
              <a:schemeClr val="accent3"/>
            </a:solidFill>
          </a:ln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Pros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ln>
            <a:solidFill>
              <a:schemeClr val="accent3"/>
            </a:solidFill>
          </a:ln>
        </p:spPr>
        <p:txBody>
          <a:bodyPr/>
          <a:lstStyle/>
          <a:p>
            <a:pPr marL="230188" lvl="0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2000" dirty="0">
                <a:solidFill>
                  <a:sysClr val="windowText" lastClr="000000"/>
                </a:solidFill>
                <a:latin typeface="Arial"/>
              </a:rPr>
              <a:t>VERY extensible  </a:t>
            </a:r>
          </a:p>
          <a:p>
            <a:pPr marL="573088" lvl="1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1700" dirty="0">
                <a:solidFill>
                  <a:sysClr val="windowText" lastClr="000000"/>
                </a:solidFill>
                <a:latin typeface="Arial"/>
              </a:rPr>
              <a:t>10K+ packages</a:t>
            </a:r>
          </a:p>
          <a:p>
            <a:pPr marL="230188" lvl="0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2000" dirty="0">
                <a:solidFill>
                  <a:sysClr val="windowText" lastClr="000000"/>
                </a:solidFill>
                <a:latin typeface="Arial"/>
              </a:rPr>
              <a:t>Built by stats, made for stats</a:t>
            </a:r>
          </a:p>
          <a:p>
            <a:pPr marL="230188" lvl="0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2000" dirty="0">
                <a:solidFill>
                  <a:sysClr val="windowText" lastClr="000000"/>
                </a:solidFill>
                <a:latin typeface="Arial"/>
              </a:rPr>
              <a:t>Free, open source</a:t>
            </a:r>
          </a:p>
          <a:p>
            <a:pPr marL="573088" lvl="1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1700" dirty="0">
                <a:solidFill>
                  <a:sysClr val="windowText" lastClr="000000"/>
                </a:solidFill>
                <a:latin typeface="Arial"/>
              </a:rPr>
              <a:t>Cutting edge</a:t>
            </a:r>
          </a:p>
          <a:p>
            <a:pPr marL="573088" lvl="1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1700" dirty="0">
                <a:solidFill>
                  <a:sysClr val="windowText" lastClr="000000"/>
                </a:solidFill>
                <a:latin typeface="Arial"/>
              </a:rPr>
              <a:t>Diverse applications</a:t>
            </a:r>
          </a:p>
          <a:p>
            <a:pPr marL="230188" lvl="0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2000" dirty="0">
                <a:solidFill>
                  <a:sysClr val="windowText" lastClr="000000"/>
                </a:solidFill>
                <a:latin typeface="Arial"/>
              </a:rPr>
              <a:t>Outstanding graphical capabilities</a:t>
            </a:r>
          </a:p>
          <a:p>
            <a:pPr marL="230188" lvl="0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2000" dirty="0">
                <a:solidFill>
                  <a:srgbClr val="FF0000"/>
                </a:solidFill>
                <a:latin typeface="Arial"/>
              </a:rPr>
              <a:t>Large community-based help</a:t>
            </a:r>
          </a:p>
          <a:p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2154-9035-4012-8189-BAAB61C5A5EE}" type="datetime1">
              <a:rPr lang="en-US" smtClean="0"/>
              <a:t>7/6/25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Kwartler 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Ok, it’s awesome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31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516071B-3905-0C4E-84BD-96C0AA40F6F4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69235ED-05BA-DB47-BDFB-3DC07C6ACA1C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7C741B1-2E04-B12A-3E4A-7122B3D6AD0D}"/>
              </a:ext>
            </a:extLst>
          </p:cNvPr>
          <p:cNvSpPr txBox="1"/>
          <p:nvPr/>
        </p:nvSpPr>
        <p:spPr>
          <a:xfrm>
            <a:off x="7315200" y="5707777"/>
            <a:ext cx="14173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/>
              <a:t>AI Generated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DCFEE8F-9848-7080-771E-8E7DC08742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820" y="1358956"/>
            <a:ext cx="4086712" cy="4086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8299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solidFill>
            <a:schemeClr val="accent3"/>
          </a:solidFill>
          <a:ln>
            <a:solidFill>
              <a:schemeClr val="accent3"/>
            </a:solidFill>
          </a:ln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Cons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ln>
            <a:solidFill>
              <a:schemeClr val="accent3"/>
            </a:solidFill>
          </a:ln>
        </p:spPr>
        <p:txBody>
          <a:bodyPr/>
          <a:lstStyle/>
          <a:p>
            <a:pPr marL="230188" lvl="0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2000" dirty="0">
                <a:solidFill>
                  <a:sysClr val="windowText" lastClr="000000"/>
                </a:solidFill>
                <a:latin typeface="Arial"/>
              </a:rPr>
              <a:t>Tough to do “big data” </a:t>
            </a:r>
          </a:p>
          <a:p>
            <a:pPr marL="573088" lvl="1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1700" dirty="0">
                <a:solidFill>
                  <a:sysClr val="windowText" lastClr="000000"/>
                </a:solidFill>
                <a:latin typeface="Arial"/>
              </a:rPr>
              <a:t>In memory data constraints w/o extra effort</a:t>
            </a:r>
          </a:p>
          <a:p>
            <a:pPr marL="230188" lvl="0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2000" dirty="0">
                <a:solidFill>
                  <a:sysClr val="windowText" lastClr="000000"/>
                </a:solidFill>
                <a:latin typeface="Arial"/>
              </a:rPr>
              <a:t>Official documentation is terse</a:t>
            </a:r>
          </a:p>
          <a:p>
            <a:pPr marL="230188" lvl="0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2000" dirty="0">
                <a:solidFill>
                  <a:sysClr val="windowText" lastClr="000000"/>
                </a:solidFill>
                <a:latin typeface="Arial"/>
              </a:rPr>
              <a:t>Not as polished as a commercial application</a:t>
            </a:r>
          </a:p>
          <a:p>
            <a:pPr marL="230188" lvl="0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2000" dirty="0">
                <a:solidFill>
                  <a:sysClr val="windowText" lastClr="000000"/>
                </a:solidFill>
                <a:latin typeface="Arial"/>
              </a:rPr>
              <a:t>Slow compared to lower level languages</a:t>
            </a:r>
          </a:p>
          <a:p>
            <a:pPr marL="230188" lvl="0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2000" dirty="0">
                <a:solidFill>
                  <a:sysClr val="windowText" lastClr="000000"/>
                </a:solidFill>
                <a:latin typeface="Arial"/>
              </a:rPr>
              <a:t>Production worthy apps can be </a:t>
            </a:r>
            <a:r>
              <a:rPr lang="en-US" sz="2000" i="1" dirty="0">
                <a:solidFill>
                  <a:sysClr val="windowText" lastClr="000000"/>
                </a:solidFill>
                <a:latin typeface="Arial"/>
              </a:rPr>
              <a:t>difficult</a:t>
            </a:r>
            <a:r>
              <a:rPr lang="en-US" sz="2000" dirty="0">
                <a:solidFill>
                  <a:sysClr val="windowText" lastClr="000000"/>
                </a:solidFill>
                <a:latin typeface="Arial"/>
              </a:rPr>
              <a:t> to create </a:t>
            </a:r>
          </a:p>
          <a:p>
            <a:pPr marL="230188" lvl="0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2000" dirty="0">
                <a:solidFill>
                  <a:srgbClr val="FF0000"/>
                </a:solidFill>
                <a:latin typeface="Arial"/>
              </a:rPr>
              <a:t>Large community-based help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2154-9035-4012-8189-BAAB61C5A5EE}" type="datetime1">
              <a:rPr lang="en-US" smtClean="0"/>
              <a:t>7/6/25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Kwartler 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Ok, it’s awesome but…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32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516071B-3905-0C4E-84BD-96C0AA40F6F4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69235ED-05BA-DB47-BDFB-3DC07C6ACA1C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E1EDD4A5-41A6-5986-C98B-94858629F179}"/>
              </a:ext>
            </a:extLst>
          </p:cNvPr>
          <p:cNvSpPr txBox="1"/>
          <p:nvPr/>
        </p:nvSpPr>
        <p:spPr>
          <a:xfrm>
            <a:off x="7315200" y="5616337"/>
            <a:ext cx="14173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/>
              <a:t>AI Generated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8AD0716-D06E-139E-4257-6F2F2E749C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4872" y="1450396"/>
            <a:ext cx="3899857" cy="3899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9047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7/6/25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basic R workflow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D0003F2-6EC5-4EC0-96D8-393437A752B0}"/>
              </a:ext>
            </a:extLst>
          </p:cNvPr>
          <p:cNvSpPr/>
          <p:nvPr/>
        </p:nvSpPr>
        <p:spPr>
          <a:xfrm>
            <a:off x="240631" y="1095366"/>
            <a:ext cx="8686800" cy="41756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Let’s eat a banana for breakfast.  </a:t>
            </a:r>
            <a:r>
              <a:rPr lang="en-US" sz="2400" b="1" u="sng" dirty="0">
                <a:solidFill>
                  <a:schemeClr val="accent1"/>
                </a:solidFill>
              </a:rPr>
              <a:t>Where is the fruit?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82D44EF-9F10-4497-A64C-FB989A9FA30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4112" y="4130786"/>
            <a:ext cx="2423319" cy="187859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057600D-422B-4BD6-98C5-ECD6CB4C0601}"/>
              </a:ext>
            </a:extLst>
          </p:cNvPr>
          <p:cNvSpPr/>
          <p:nvPr/>
        </p:nvSpPr>
        <p:spPr>
          <a:xfrm>
            <a:off x="240631" y="5956944"/>
            <a:ext cx="8686800" cy="41756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The item of interest needs to be in the “working directory” or a defined path </a:t>
            </a:r>
            <a:endParaRPr lang="en-US" b="1" u="sng" dirty="0">
              <a:solidFill>
                <a:schemeClr val="accent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0E26C31-2DE9-4F0E-90DC-A879D013CDE8}"/>
              </a:ext>
            </a:extLst>
          </p:cNvPr>
          <p:cNvSpPr txBox="1"/>
          <p:nvPr/>
        </p:nvSpPr>
        <p:spPr>
          <a:xfrm>
            <a:off x="92040" y="1748626"/>
            <a:ext cx="739461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If a “local” file define the path to the file</a:t>
            </a:r>
          </a:p>
          <a:p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200" u="sng" dirty="0">
                <a:latin typeface="Consolas" panose="020B0609020204030204" pitchFamily="49" charset="0"/>
                <a:cs typeface="Consolas" panose="020B0609020204030204" pitchFamily="49" charset="0"/>
              </a:rPr>
              <a:t>OR WINDOWS</a:t>
            </a:r>
          </a:p>
          <a:p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scenesDF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&lt;- "</a:t>
            </a:r>
            <a:r>
              <a:rPr lang="en-US" sz="1200" b="0" i="0" dirty="0">
                <a:solidFill>
                  <a:srgbClr val="16161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C:\\Documents\\</a:t>
            </a:r>
            <a:r>
              <a:rPr lang="en-US" sz="1200" b="0" i="0" dirty="0" err="1">
                <a:solidFill>
                  <a:srgbClr val="16161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hult</a:t>
            </a:r>
            <a:r>
              <a:rPr lang="en-US" sz="1200" b="0" i="0" dirty="0">
                <a:solidFill>
                  <a:srgbClr val="16161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\\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forceAwakens_definedScenes.csv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</a:p>
          <a:p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200" u="sng" dirty="0">
                <a:latin typeface="Consolas" panose="020B0609020204030204" pitchFamily="49" charset="0"/>
                <a:cs typeface="Consolas" panose="020B0609020204030204" pitchFamily="49" charset="0"/>
              </a:rPr>
              <a:t>OR MAC</a:t>
            </a:r>
          </a:p>
          <a:p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scenesDF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&lt;- "~/Desktop/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Hult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forceAwakens_definedScenes.csv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</a:p>
          <a:p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u="sng" dirty="0">
                <a:latin typeface="Consolas" panose="020B0609020204030204" pitchFamily="49" charset="0"/>
                <a:cs typeface="Consolas" panose="020B0609020204030204" pitchFamily="49" charset="0"/>
              </a:rPr>
              <a:t>OR</a:t>
            </a: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From a URL</a:t>
            </a:r>
          </a:p>
          <a:p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scenesDF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&lt;- 'https://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raw.githubusercontent.com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kwartler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Hult_Visualizing_Analyzing_Data_with_R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/main/Lessons/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A_Intro_Admin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/data/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forceAwakens_definedScenes.csv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</a:p>
        </p:txBody>
      </p:sp>
    </p:spTree>
    <p:extLst>
      <p:ext uri="{BB962C8B-B14F-4D97-AF65-F5344CB8AC3E}">
        <p14:creationId xmlns:p14="http://schemas.microsoft.com/office/powerpoint/2010/main" val="7130830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7/6/25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uses functions, libraries &amp; objects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D0003F2-6EC5-4EC0-96D8-393437A752B0}"/>
              </a:ext>
            </a:extLst>
          </p:cNvPr>
          <p:cNvSpPr/>
          <p:nvPr/>
        </p:nvSpPr>
        <p:spPr>
          <a:xfrm>
            <a:off x="240631" y="1095366"/>
            <a:ext cx="8686800" cy="41756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Found the fruit basket!  </a:t>
            </a:r>
            <a:r>
              <a:rPr lang="en-US" sz="2400" b="1" u="sng" dirty="0">
                <a:solidFill>
                  <a:schemeClr val="accent1"/>
                </a:solidFill>
              </a:rPr>
              <a:t>What tools do I need?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057600D-422B-4BD6-98C5-ECD6CB4C0601}"/>
              </a:ext>
            </a:extLst>
          </p:cNvPr>
          <p:cNvSpPr/>
          <p:nvPr/>
        </p:nvSpPr>
        <p:spPr>
          <a:xfrm>
            <a:off x="240631" y="5345069"/>
            <a:ext cx="8686800" cy="6143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Change R into a breakfast preparing machine with specialized libraries.</a:t>
            </a:r>
            <a:endParaRPr lang="en-US" sz="2000" b="1" u="sng" dirty="0">
              <a:solidFill>
                <a:schemeClr val="accent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C48A29-42F6-469F-9DBF-84740FD81173}"/>
              </a:ext>
            </a:extLst>
          </p:cNvPr>
          <p:cNvSpPr txBox="1"/>
          <p:nvPr/>
        </p:nvSpPr>
        <p:spPr>
          <a:xfrm>
            <a:off x="240631" y="1737196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# Load Libraries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EB94BE-BED5-4DAC-BD02-4840C2714CF6}"/>
              </a:ext>
            </a:extLst>
          </p:cNvPr>
          <p:cNvSpPr txBox="1"/>
          <p:nvPr/>
        </p:nvSpPr>
        <p:spPr>
          <a:xfrm>
            <a:off x="240630" y="2318773"/>
            <a:ext cx="19575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library(knife)</a:t>
            </a:r>
          </a:p>
          <a:p>
            <a:r>
              <a:rPr lang="en-US" dirty="0">
                <a:latin typeface="Consolas" panose="020B0609020204030204" pitchFamily="49" charset="0"/>
              </a:rPr>
              <a:t>library(peel)</a:t>
            </a:r>
          </a:p>
        </p:txBody>
      </p:sp>
      <p:pic>
        <p:nvPicPr>
          <p:cNvPr id="10" name="Picture 2" descr="Image result for hand white background">
            <a:extLst>
              <a:ext uri="{FF2B5EF4-FFF2-40B4-BE49-F238E27FC236}">
                <a16:creationId xmlns:a16="http://schemas.microsoft.com/office/drawing/2014/main" id="{C1310C95-C648-4984-A9E4-F1D5794C9E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173" y="2028449"/>
            <a:ext cx="2627168" cy="2265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http://cdn.xl.thumbs.canstockphoto.com/canstock14746167.jpg">
            <a:extLst>
              <a:ext uri="{FF2B5EF4-FFF2-40B4-BE49-F238E27FC236}">
                <a16:creationId xmlns:a16="http://schemas.microsoft.com/office/drawing/2014/main" id="{433837BB-B7CA-422B-AE90-5EC2CAE951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470" b="38097"/>
          <a:stretch/>
        </p:blipFill>
        <p:spPr bwMode="auto">
          <a:xfrm rot="5400000">
            <a:off x="5803428" y="2990364"/>
            <a:ext cx="2580919" cy="657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98610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60759" y="3752849"/>
            <a:ext cx="2468166" cy="245268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z="3100"/>
              <a:t>Another trap!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79AAEF-9330-4155-8F4A-DA255700AA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337" b="10552"/>
          <a:stretch/>
        </p:blipFill>
        <p:spPr>
          <a:xfrm>
            <a:off x="20" y="11"/>
            <a:ext cx="9143980" cy="3657590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157F220-BFA2-43FF-989A-C877C7FF0A67}"/>
              </a:ext>
            </a:extLst>
          </p:cNvPr>
          <p:cNvSpPr/>
          <p:nvPr/>
        </p:nvSpPr>
        <p:spPr>
          <a:xfrm>
            <a:off x="3167986" y="3752850"/>
            <a:ext cx="5614060" cy="24526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i="1" dirty="0"/>
              <a:t>Before loading a library use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 err="1"/>
              <a:t>install.packages</a:t>
            </a:r>
            <a:r>
              <a:rPr lang="en-US" sz="1600" dirty="0"/>
              <a:t>(“name of package”). 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i="1" dirty="0"/>
              <a:t>You only need to do this once per environment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i="1" dirty="0"/>
              <a:t>But you will need to repeat it w/each new environment!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360759" y="63563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6700A58B-DD98-43D0-B791-721480A02982}" type="datetime1">
              <a:rPr lang="en-US" sz="10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7/6/25</a:t>
            </a:fld>
            <a:endParaRPr lang="en-US" sz="100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/>
                <a:ea typeface="+mn-ea"/>
                <a:cs typeface="+mn-cs"/>
              </a:rPr>
              <a:t>Kwartler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648450" y="63563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37290FF7-652B-4475-AEAB-8B1A5D23AE09}" type="slidenum">
              <a:rPr lang="en-US" sz="10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35</a:t>
            </a:fld>
            <a:endParaRPr lang="en-US" sz="100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4943336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7/6/25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uses functions, libraries &amp; objects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D0003F2-6EC5-4EC0-96D8-393437A752B0}"/>
              </a:ext>
            </a:extLst>
          </p:cNvPr>
          <p:cNvSpPr/>
          <p:nvPr/>
        </p:nvSpPr>
        <p:spPr>
          <a:xfrm>
            <a:off x="240631" y="1095366"/>
            <a:ext cx="8686800" cy="41756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Now R is a cutting &amp; peeling machine, </a:t>
            </a:r>
            <a:r>
              <a:rPr lang="en-US" sz="2400" dirty="0">
                <a:solidFill>
                  <a:schemeClr val="accent1"/>
                </a:solidFill>
              </a:rPr>
              <a:t>let’s pick our fruit.</a:t>
            </a:r>
            <a:endParaRPr lang="en-US" sz="2400" b="1" u="sng" dirty="0">
              <a:solidFill>
                <a:schemeClr val="accent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057600D-422B-4BD6-98C5-ECD6CB4C0601}"/>
              </a:ext>
            </a:extLst>
          </p:cNvPr>
          <p:cNvSpPr/>
          <p:nvPr/>
        </p:nvSpPr>
        <p:spPr>
          <a:xfrm>
            <a:off x="240631" y="5345069"/>
            <a:ext cx="8686800" cy="6143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R now has the object called </a:t>
            </a:r>
            <a:r>
              <a:rPr lang="en-US" sz="2000" b="1" u="sng" dirty="0">
                <a:solidFill>
                  <a:schemeClr val="bg1"/>
                </a:solidFill>
              </a:rPr>
              <a:t>banana</a:t>
            </a:r>
            <a:r>
              <a:rPr lang="en-US" sz="2000" dirty="0">
                <a:solidFill>
                  <a:schemeClr val="bg1"/>
                </a:solidFill>
              </a:rPr>
              <a:t> in memory </a:t>
            </a:r>
            <a:r>
              <a:rPr lang="en-US" sz="2000" dirty="0" err="1">
                <a:solidFill>
                  <a:schemeClr val="bg1"/>
                </a:solidFill>
              </a:rPr>
              <a:t>ie</a:t>
            </a:r>
            <a:r>
              <a:rPr lang="en-US" sz="2000" dirty="0">
                <a:solidFill>
                  <a:schemeClr val="bg1"/>
                </a:solidFill>
              </a:rPr>
              <a:t> “opening a spreadsheet”</a:t>
            </a:r>
            <a:endParaRPr lang="en-US" sz="2000" b="1" u="sng" dirty="0">
              <a:solidFill>
                <a:schemeClr val="accent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EB94BE-BED5-4DAC-BD02-4840C2714CF6}"/>
              </a:ext>
            </a:extLst>
          </p:cNvPr>
          <p:cNvSpPr txBox="1"/>
          <p:nvPr/>
        </p:nvSpPr>
        <p:spPr>
          <a:xfrm>
            <a:off x="240630" y="1608036"/>
            <a:ext cx="19575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library(knife)</a:t>
            </a:r>
          </a:p>
          <a:p>
            <a:r>
              <a:rPr lang="en-US" dirty="0">
                <a:latin typeface="Consolas" panose="020B0609020204030204" pitchFamily="49" charset="0"/>
              </a:rPr>
              <a:t>library(peel)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51120AF-BC7C-483D-AC5F-D193F15235D7}"/>
              </a:ext>
            </a:extLst>
          </p:cNvPr>
          <p:cNvSpPr txBox="1"/>
          <p:nvPr/>
        </p:nvSpPr>
        <p:spPr>
          <a:xfrm>
            <a:off x="240630" y="2465567"/>
            <a:ext cx="4237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banana &lt;- </a:t>
            </a:r>
            <a:r>
              <a:rPr lang="en-US" dirty="0" err="1">
                <a:latin typeface="Consolas" panose="020B0609020204030204" pitchFamily="49" charset="0"/>
              </a:rPr>
              <a:t>read.csv</a:t>
            </a:r>
            <a:r>
              <a:rPr lang="en-US" dirty="0">
                <a:latin typeface="Consolas" panose="020B0609020204030204" pitchFamily="49" charset="0"/>
              </a:rPr>
              <a:t>(“</a:t>
            </a:r>
            <a:r>
              <a:rPr lang="en-US" dirty="0" err="1">
                <a:latin typeface="Consolas" panose="020B0609020204030204" pitchFamily="49" charset="0"/>
              </a:rPr>
              <a:t>Banana.csv</a:t>
            </a:r>
            <a:r>
              <a:rPr lang="en-US" dirty="0">
                <a:latin typeface="Consolas" panose="020B0609020204030204" pitchFamily="49" charset="0"/>
              </a:rPr>
              <a:t>”)</a:t>
            </a:r>
            <a:endParaRPr lang="en-US" dirty="0"/>
          </a:p>
        </p:txBody>
      </p:sp>
      <p:pic>
        <p:nvPicPr>
          <p:cNvPr id="11" name="Picture 6" descr="Image result for banana transparent background">
            <a:extLst>
              <a:ext uri="{FF2B5EF4-FFF2-40B4-BE49-F238E27FC236}">
                <a16:creationId xmlns:a16="http://schemas.microsoft.com/office/drawing/2014/main" id="{5D8E29B8-7D56-4DAC-83F8-3181EDB096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7705" y="1322773"/>
            <a:ext cx="2973247" cy="2973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peech Bubble: Rectangle with Corners Rounded 7">
            <a:extLst>
              <a:ext uri="{FF2B5EF4-FFF2-40B4-BE49-F238E27FC236}">
                <a16:creationId xmlns:a16="http://schemas.microsoft.com/office/drawing/2014/main" id="{E27E2BA0-A2C4-4F36-ABAE-408CEF983453}"/>
              </a:ext>
            </a:extLst>
          </p:cNvPr>
          <p:cNvSpPr/>
          <p:nvPr/>
        </p:nvSpPr>
        <p:spPr>
          <a:xfrm>
            <a:off x="4549296" y="4023101"/>
            <a:ext cx="3131507" cy="1164920"/>
          </a:xfrm>
          <a:prstGeom prst="wedgeRoundRectCallout">
            <a:avLst>
              <a:gd name="adj1" fmla="val -49200"/>
              <a:gd name="adj2" fmla="val -156336"/>
              <a:gd name="adj3" fmla="val 1666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200" b="1" u="sng" dirty="0">
                <a:solidFill>
                  <a:schemeClr val="bg1"/>
                </a:solidFill>
              </a:rPr>
              <a:t>Must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Be In the working directory or full path declared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Be inside quotes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Have correct capitalization, spacing &amp; spelling matter.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3FAF387-53BA-5A68-1C72-B3AB42315846}"/>
              </a:ext>
            </a:extLst>
          </p:cNvPr>
          <p:cNvSpPr txBox="1"/>
          <p:nvPr/>
        </p:nvSpPr>
        <p:spPr>
          <a:xfrm>
            <a:off x="240630" y="3219722"/>
            <a:ext cx="53029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u="sng" dirty="0">
                <a:latin typeface="Consolas" panose="020B0609020204030204" pitchFamily="49" charset="0"/>
              </a:rPr>
              <a:t>OR</a:t>
            </a:r>
          </a:p>
          <a:p>
            <a:r>
              <a:rPr lang="en-US" dirty="0">
                <a:latin typeface="Consolas" panose="020B0609020204030204" pitchFamily="49" charset="0"/>
              </a:rPr>
              <a:t>banana &lt;- </a:t>
            </a:r>
            <a:r>
              <a:rPr lang="en-US" dirty="0" err="1">
                <a:latin typeface="Consolas" panose="020B0609020204030204" pitchFamily="49" charset="0"/>
              </a:rPr>
              <a:t>read.csv</a:t>
            </a:r>
            <a:r>
              <a:rPr lang="en-US" dirty="0">
                <a:latin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</a:rPr>
              <a:t>www.csvFile.csv</a:t>
            </a:r>
            <a:r>
              <a:rPr lang="en-US" dirty="0">
                <a:latin typeface="Consolas" panose="020B0609020204030204" pitchFamily="49" charset="0"/>
              </a:rPr>
              <a:t>)</a:t>
            </a:r>
            <a:endParaRPr lang="en-US" dirty="0"/>
          </a:p>
        </p:txBody>
      </p:sp>
      <p:sp>
        <p:nvSpPr>
          <p:cNvPr id="15" name="Speech Bubble: Rectangle with Corners Rounded 7">
            <a:extLst>
              <a:ext uri="{FF2B5EF4-FFF2-40B4-BE49-F238E27FC236}">
                <a16:creationId xmlns:a16="http://schemas.microsoft.com/office/drawing/2014/main" id="{F51F4D2A-7F6F-2E5D-5E2C-CFC56F80173B}"/>
              </a:ext>
            </a:extLst>
          </p:cNvPr>
          <p:cNvSpPr/>
          <p:nvPr/>
        </p:nvSpPr>
        <p:spPr>
          <a:xfrm>
            <a:off x="2198217" y="4458117"/>
            <a:ext cx="2042037" cy="724855"/>
          </a:xfrm>
          <a:prstGeom prst="wedgeRoundRectCallout">
            <a:avLst>
              <a:gd name="adj1" fmla="val 15629"/>
              <a:gd name="adj2" fmla="val -145039"/>
              <a:gd name="adj3" fmla="val 1666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200" b="1" u="sng" dirty="0">
                <a:solidFill>
                  <a:schemeClr val="bg1"/>
                </a:solidFill>
              </a:rPr>
              <a:t>Must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Refer to the URL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Or be the URL in quotes</a:t>
            </a:r>
          </a:p>
        </p:txBody>
      </p:sp>
    </p:spTree>
    <p:extLst>
      <p:ext uri="{BB962C8B-B14F-4D97-AF65-F5344CB8AC3E}">
        <p14:creationId xmlns:p14="http://schemas.microsoft.com/office/powerpoint/2010/main" val="29636781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7/6/25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if my file is Excel or ???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pic>
        <p:nvPicPr>
          <p:cNvPr id="6" name="Picture 2" descr="Image result for advice meme">
            <a:extLst>
              <a:ext uri="{FF2B5EF4-FFF2-40B4-BE49-F238E27FC236}">
                <a16:creationId xmlns:a16="http://schemas.microsoft.com/office/drawing/2014/main" id="{2C3CA585-ACF4-469C-BE93-2BF26DF57E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925" y="1848170"/>
            <a:ext cx="3640942" cy="2918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2D510A5-BA30-4AB1-9EDA-6E4222102AF1}"/>
              </a:ext>
            </a:extLst>
          </p:cNvPr>
          <p:cNvSpPr txBox="1"/>
          <p:nvPr/>
        </p:nvSpPr>
        <p:spPr>
          <a:xfrm>
            <a:off x="3820017" y="1848755"/>
            <a:ext cx="50875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 can open many files types with different functions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CSV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Excel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SaS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Rds</a:t>
            </a:r>
            <a:r>
              <a:rPr lang="en-US" dirty="0"/>
              <a:t>, </a:t>
            </a:r>
            <a:r>
              <a:rPr lang="en-US" dirty="0" err="1"/>
              <a:t>rda</a:t>
            </a:r>
            <a:r>
              <a:rPr lang="en-US" dirty="0"/>
              <a:t>, </a:t>
            </a:r>
            <a:r>
              <a:rPr lang="en-US" dirty="0" err="1"/>
              <a:t>fst</a:t>
            </a:r>
            <a:r>
              <a:rPr lang="en-US" dirty="0"/>
              <a:t> </a:t>
            </a:r>
            <a:r>
              <a:rPr lang="en-US" dirty="0" err="1"/>
              <a:t>etc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Connections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Databases (SQL, </a:t>
            </a:r>
            <a:r>
              <a:rPr lang="en-US" dirty="0" err="1"/>
              <a:t>mongoDB</a:t>
            </a:r>
            <a:r>
              <a:rPr lang="en-US" dirty="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S3 Buckets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APIs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0914952-F2EF-4FC6-A890-56476579D625}"/>
              </a:ext>
            </a:extLst>
          </p:cNvPr>
          <p:cNvSpPr/>
          <p:nvPr/>
        </p:nvSpPr>
        <p:spPr>
          <a:xfrm>
            <a:off x="240630" y="5345069"/>
            <a:ext cx="8686800" cy="6143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Recommendation: to get started stick with CSV.  Most software can export CSV.  Most class files are CSV.</a:t>
            </a:r>
            <a:endParaRPr lang="en-US" sz="2000" b="1" u="sng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441669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7/6/25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uses functions, libraries &amp; objects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057600D-422B-4BD6-98C5-ECD6CB4C0601}"/>
              </a:ext>
            </a:extLst>
          </p:cNvPr>
          <p:cNvSpPr/>
          <p:nvPr/>
        </p:nvSpPr>
        <p:spPr>
          <a:xfrm>
            <a:off x="240631" y="5345069"/>
            <a:ext cx="8686800" cy="6143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R uses predefined functions to accomplish things.</a:t>
            </a:r>
            <a:endParaRPr lang="en-US" sz="2400" b="1" u="sng" dirty="0">
              <a:solidFill>
                <a:schemeClr val="accent1"/>
              </a:solidFill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4B1C195-F0A1-4DF2-83F7-CCD1E042F513}"/>
              </a:ext>
            </a:extLst>
          </p:cNvPr>
          <p:cNvCxnSpPr/>
          <p:nvPr/>
        </p:nvCxnSpPr>
        <p:spPr>
          <a:xfrm>
            <a:off x="1281504" y="3106455"/>
            <a:ext cx="1828800" cy="0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F90C574D-332E-41EE-87C5-81241A5307BF}"/>
              </a:ext>
            </a:extLst>
          </p:cNvPr>
          <p:cNvSpPr/>
          <p:nvPr/>
        </p:nvSpPr>
        <p:spPr>
          <a:xfrm>
            <a:off x="3538967" y="2099657"/>
            <a:ext cx="2041743" cy="204174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Function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A7A9DDF-ABC4-486B-BABF-3D7BAD0689BF}"/>
              </a:ext>
            </a:extLst>
          </p:cNvPr>
          <p:cNvSpPr txBox="1"/>
          <p:nvPr/>
        </p:nvSpPr>
        <p:spPr>
          <a:xfrm>
            <a:off x="155214" y="2921789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0F5C5F6-6775-4B27-8329-824CF1E7A3A3}"/>
              </a:ext>
            </a:extLst>
          </p:cNvPr>
          <p:cNvCxnSpPr/>
          <p:nvPr/>
        </p:nvCxnSpPr>
        <p:spPr>
          <a:xfrm>
            <a:off x="6009373" y="3096017"/>
            <a:ext cx="1828800" cy="0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26CDC2A-2032-43BC-B8F4-FE3782DA2BFB}"/>
              </a:ext>
            </a:extLst>
          </p:cNvPr>
          <p:cNvSpPr txBox="1"/>
          <p:nvPr/>
        </p:nvSpPr>
        <p:spPr>
          <a:xfrm>
            <a:off x="8266837" y="2911351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19953205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7/6/25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uses functions, libraries &amp; objects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90C574D-332E-41EE-87C5-81241A5307BF}"/>
              </a:ext>
            </a:extLst>
          </p:cNvPr>
          <p:cNvSpPr/>
          <p:nvPr/>
        </p:nvSpPr>
        <p:spPr>
          <a:xfrm>
            <a:off x="3538967" y="2099657"/>
            <a:ext cx="2041743" cy="204174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Our Function accepts any number and is a “plus 2 and multiply by 3” Machine.  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4232162-39D8-F747-A15E-BF2A58EE942D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5A630FC-BC10-FD42-A6DF-414E9313392D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3090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EDF154F-6959-EEFF-037F-F580EF08AB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7/6/25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8953BF3-08DF-4253-A4D0-279939939B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" y="365126"/>
            <a:ext cx="8823960" cy="591477"/>
          </a:xfrm>
        </p:spPr>
        <p:txBody>
          <a:bodyPr/>
          <a:lstStyle/>
          <a:p>
            <a:r>
              <a:rPr lang="en-US" sz="2200" dirty="0"/>
              <a:t>Day 2 - </a:t>
            </a:r>
            <a:r>
              <a:rPr lang="en-US" sz="2200" i="1" dirty="0"/>
              <a:t>In groups finish either the INN Hotel Cancellations or </a:t>
            </a:r>
            <a:r>
              <a:rPr lang="en-US" sz="2200" i="1" dirty="0" err="1"/>
              <a:t>NewCar</a:t>
            </a:r>
            <a:r>
              <a:rPr lang="en-US" sz="2200" i="1" dirty="0"/>
              <a:t> scripts and review your model &amp; build a presentation about the findings</a:t>
            </a:r>
            <a:endParaRPr lang="en-US" sz="2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E8C577-6DB2-BF58-D9EC-B7A892DD2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0817C1-5EE0-5DA9-B89C-BF90B54F11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19D142-3CC0-436A-7524-FC63ED8017CA}"/>
              </a:ext>
            </a:extLst>
          </p:cNvPr>
          <p:cNvSpPr txBox="1"/>
          <p:nvPr/>
        </p:nvSpPr>
        <p:spPr>
          <a:xfrm>
            <a:off x="160020" y="1255820"/>
            <a:ext cx="8983980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1800" dirty="0"/>
          </a:p>
          <a:p>
            <a:r>
              <a:rPr lang="en-US" sz="1800" dirty="0"/>
              <a:t>08:30 – 10:30	 </a:t>
            </a:r>
          </a:p>
          <a:p>
            <a:r>
              <a:rPr lang="en-US" sz="1800" strike="sngStrike" dirty="0"/>
              <a:t>Two</a:t>
            </a:r>
            <a:r>
              <a:rPr lang="en-US" sz="1800" dirty="0"/>
              <a:t> three modeling methods, and evaluation [regression, logistic regression, </a:t>
            </a:r>
            <a:r>
              <a:rPr lang="en-US" sz="1800" dirty="0">
                <a:highlight>
                  <a:srgbClr val="FFFF00"/>
                </a:highlight>
              </a:rPr>
              <a:t>decision trees</a:t>
            </a:r>
            <a:r>
              <a:rPr lang="en-US" sz="1800" dirty="0"/>
              <a:t>]</a:t>
            </a:r>
          </a:p>
          <a:p>
            <a:endParaRPr lang="en-US" sz="1800" dirty="0"/>
          </a:p>
          <a:p>
            <a:r>
              <a:rPr lang="en-US" sz="1800" dirty="0"/>
              <a:t>10:30 – 10:45	 Coffee break</a:t>
            </a:r>
          </a:p>
          <a:p>
            <a:endParaRPr lang="en-US" sz="1800" dirty="0"/>
          </a:p>
          <a:p>
            <a:r>
              <a:rPr lang="en-US" sz="1800" dirty="0"/>
              <a:t>10:45 – 12:15	Improving model performance examples (ensemble, more observations, more features, feature engineering)</a:t>
            </a:r>
          </a:p>
          <a:p>
            <a:r>
              <a:rPr lang="en-US" sz="1800" dirty="0"/>
              <a:t>12:15 – 13:15	 Lunch time</a:t>
            </a:r>
          </a:p>
          <a:p>
            <a:r>
              <a:rPr lang="en-US" sz="1800" dirty="0"/>
              <a:t>13:15 – 15:15	Group work to model, evaluate, interpret results then create slides for the </a:t>
            </a:r>
            <a:r>
              <a:rPr lang="en-US" sz="1800" dirty="0">
                <a:highlight>
                  <a:srgbClr val="FFFF00"/>
                </a:highlight>
              </a:rPr>
              <a:t>INN Hotel Cancellations or New Car Scripts</a:t>
            </a:r>
          </a:p>
          <a:p>
            <a:r>
              <a:rPr lang="en-US" sz="1800" dirty="0"/>
              <a:t>Masterclass: Create a git repo for your group work</a:t>
            </a:r>
          </a:p>
          <a:p>
            <a:r>
              <a:rPr lang="en-US" sz="1800" dirty="0"/>
              <a:t>Masterclass: Using </a:t>
            </a:r>
            <a:r>
              <a:rPr lang="en-US" sz="1800" dirty="0" err="1"/>
              <a:t>JanAI</a:t>
            </a:r>
            <a:r>
              <a:rPr lang="en-US" sz="1800" dirty="0">
                <a:highlight>
                  <a:srgbClr val="FFFF00"/>
                </a:highlight>
              </a:rPr>
              <a:t>; or LM Studio </a:t>
            </a:r>
            <a:r>
              <a:rPr lang="en-US" sz="1800" dirty="0"/>
              <a:t>to extract data from documents for use in modeling </a:t>
            </a:r>
            <a:r>
              <a:rPr lang="en-US" sz="1800" dirty="0">
                <a:highlight>
                  <a:srgbClr val="FFFF00"/>
                </a:highlight>
              </a:rPr>
              <a:t>&amp; other common uses of LLMs</a:t>
            </a:r>
          </a:p>
          <a:p>
            <a:r>
              <a:rPr lang="en-US" sz="1800" dirty="0"/>
              <a:t>15:15 – 15:30	 Coffee break</a:t>
            </a:r>
          </a:p>
          <a:p>
            <a:r>
              <a:rPr lang="en-US" sz="1800" dirty="0"/>
              <a:t>15:30 – 17:00	Group presentations including code step through &amp; slides explaining the modeling steps, results and implications</a:t>
            </a:r>
          </a:p>
        </p:txBody>
      </p:sp>
    </p:spTree>
    <p:extLst>
      <p:ext uri="{BB962C8B-B14F-4D97-AF65-F5344CB8AC3E}">
        <p14:creationId xmlns:p14="http://schemas.microsoft.com/office/powerpoint/2010/main" val="172891879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7/6/25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uses functions, libraries &amp; objects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4B1C195-F0A1-4DF2-83F7-CCD1E042F513}"/>
              </a:ext>
            </a:extLst>
          </p:cNvPr>
          <p:cNvCxnSpPr/>
          <p:nvPr/>
        </p:nvCxnSpPr>
        <p:spPr>
          <a:xfrm>
            <a:off x="1281504" y="3106455"/>
            <a:ext cx="1828800" cy="0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F90C574D-332E-41EE-87C5-81241A5307BF}"/>
              </a:ext>
            </a:extLst>
          </p:cNvPr>
          <p:cNvSpPr/>
          <p:nvPr/>
        </p:nvSpPr>
        <p:spPr>
          <a:xfrm>
            <a:off x="3538967" y="2099657"/>
            <a:ext cx="2041743" cy="204174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plusTwoTimesThree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A7A9DDF-ABC4-486B-BABF-3D7BAD0689BF}"/>
              </a:ext>
            </a:extLst>
          </p:cNvPr>
          <p:cNvSpPr txBox="1"/>
          <p:nvPr/>
        </p:nvSpPr>
        <p:spPr>
          <a:xfrm>
            <a:off x="155214" y="2921789"/>
            <a:ext cx="6848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Input</a:t>
            </a:r>
          </a:p>
          <a:p>
            <a:pPr algn="ctr"/>
            <a:r>
              <a:rPr lang="en-US" dirty="0"/>
              <a:t>X = 2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8F5A8FF-CE5F-3843-8F79-FB48E9538584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5304E82-2CBB-3F42-A7F3-08FB2655CD53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149263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7/6/25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uses functions, libraries &amp; objects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4B1C195-F0A1-4DF2-83F7-CCD1E042F513}"/>
              </a:ext>
            </a:extLst>
          </p:cNvPr>
          <p:cNvCxnSpPr/>
          <p:nvPr/>
        </p:nvCxnSpPr>
        <p:spPr>
          <a:xfrm>
            <a:off x="1281504" y="3106455"/>
            <a:ext cx="1828800" cy="0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66FF5B7-0F52-1F46-BD80-25C8B922C3F0}"/>
              </a:ext>
            </a:extLst>
          </p:cNvPr>
          <p:cNvSpPr txBox="1"/>
          <p:nvPr/>
        </p:nvSpPr>
        <p:spPr>
          <a:xfrm>
            <a:off x="155214" y="2921789"/>
            <a:ext cx="6848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Input</a:t>
            </a:r>
          </a:p>
          <a:p>
            <a:pPr algn="ctr"/>
            <a:r>
              <a:rPr lang="en-US" dirty="0"/>
              <a:t>X = 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4C31279-5F36-B24A-ADE6-80702C286798}"/>
              </a:ext>
            </a:extLst>
          </p:cNvPr>
          <p:cNvSpPr/>
          <p:nvPr/>
        </p:nvSpPr>
        <p:spPr>
          <a:xfrm>
            <a:off x="3538967" y="2099657"/>
            <a:ext cx="2041743" cy="204174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plusTwoTimesThree</a:t>
            </a:r>
            <a:endParaRPr lang="en-US" dirty="0">
              <a:solidFill>
                <a:schemeClr val="bg1"/>
              </a:solidFill>
            </a:endParaRPr>
          </a:p>
          <a:p>
            <a:pPr algn="ctr"/>
            <a:r>
              <a:rPr lang="en-US" dirty="0">
                <a:solidFill>
                  <a:schemeClr val="bg1"/>
                </a:solidFill>
              </a:rPr>
              <a:t>X = 2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2+X = 4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4 * 3 = 12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Return (12)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BB70062-7772-C347-90A7-B74893ADE544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75BD68B-8701-C64C-999A-9A6F3F586BC5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399243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7/6/25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uses functions, libraries &amp; objects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4B1C195-F0A1-4DF2-83F7-CCD1E042F513}"/>
              </a:ext>
            </a:extLst>
          </p:cNvPr>
          <p:cNvCxnSpPr/>
          <p:nvPr/>
        </p:nvCxnSpPr>
        <p:spPr>
          <a:xfrm>
            <a:off x="1281504" y="3106455"/>
            <a:ext cx="1828800" cy="0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0F5C5F6-6775-4B27-8329-824CF1E7A3A3}"/>
              </a:ext>
            </a:extLst>
          </p:cNvPr>
          <p:cNvCxnSpPr/>
          <p:nvPr/>
        </p:nvCxnSpPr>
        <p:spPr>
          <a:xfrm>
            <a:off x="6009373" y="3096017"/>
            <a:ext cx="1828800" cy="0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26CDC2A-2032-43BC-B8F4-FE3782DA2BFB}"/>
              </a:ext>
            </a:extLst>
          </p:cNvPr>
          <p:cNvSpPr txBox="1"/>
          <p:nvPr/>
        </p:nvSpPr>
        <p:spPr>
          <a:xfrm>
            <a:off x="8266837" y="2911351"/>
            <a:ext cx="856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Output</a:t>
            </a:r>
          </a:p>
          <a:p>
            <a:pPr algn="ctr"/>
            <a:r>
              <a:rPr lang="en-US" dirty="0"/>
              <a:t>12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66FF5B7-0F52-1F46-BD80-25C8B922C3F0}"/>
              </a:ext>
            </a:extLst>
          </p:cNvPr>
          <p:cNvSpPr txBox="1"/>
          <p:nvPr/>
        </p:nvSpPr>
        <p:spPr>
          <a:xfrm>
            <a:off x="155214" y="2921789"/>
            <a:ext cx="6848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Input</a:t>
            </a:r>
          </a:p>
          <a:p>
            <a:pPr algn="ctr"/>
            <a:r>
              <a:rPr lang="en-US" dirty="0"/>
              <a:t>X = 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4C31279-5F36-B24A-ADE6-80702C286798}"/>
              </a:ext>
            </a:extLst>
          </p:cNvPr>
          <p:cNvSpPr/>
          <p:nvPr/>
        </p:nvSpPr>
        <p:spPr>
          <a:xfrm>
            <a:off x="3538967" y="2099657"/>
            <a:ext cx="2041743" cy="204174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plusTwoTimesThree</a:t>
            </a:r>
            <a:endParaRPr lang="en-US" dirty="0">
              <a:solidFill>
                <a:schemeClr val="bg1"/>
              </a:solidFill>
            </a:endParaRPr>
          </a:p>
          <a:p>
            <a:pPr algn="ctr"/>
            <a:r>
              <a:rPr lang="en-US" dirty="0">
                <a:solidFill>
                  <a:schemeClr val="bg1"/>
                </a:solidFill>
              </a:rPr>
              <a:t>X = 2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2+X = 4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4 * 3 = 12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Return (12)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7D3B9A9-268A-FC41-9D3E-719FB969D8F5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6E74442-6E4E-A84D-B769-942BF62B557A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671820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7/6/25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uses functions, libraries &amp; objects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4B1C195-F0A1-4DF2-83F7-CCD1E042F513}"/>
              </a:ext>
            </a:extLst>
          </p:cNvPr>
          <p:cNvCxnSpPr>
            <a:cxnSpLocks/>
          </p:cNvCxnSpPr>
          <p:nvPr/>
        </p:nvCxnSpPr>
        <p:spPr>
          <a:xfrm>
            <a:off x="1281504" y="3137453"/>
            <a:ext cx="997870" cy="0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0F5C5F6-6775-4B27-8329-824CF1E7A3A3}"/>
              </a:ext>
            </a:extLst>
          </p:cNvPr>
          <p:cNvCxnSpPr/>
          <p:nvPr/>
        </p:nvCxnSpPr>
        <p:spPr>
          <a:xfrm>
            <a:off x="6009373" y="3137453"/>
            <a:ext cx="1828800" cy="0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26CDC2A-2032-43BC-B8F4-FE3782DA2BFB}"/>
              </a:ext>
            </a:extLst>
          </p:cNvPr>
          <p:cNvSpPr txBox="1"/>
          <p:nvPr/>
        </p:nvSpPr>
        <p:spPr>
          <a:xfrm>
            <a:off x="8266837" y="2814288"/>
            <a:ext cx="856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Output</a:t>
            </a:r>
          </a:p>
          <a:p>
            <a:pPr algn="ctr"/>
            <a:r>
              <a:rPr lang="en-US" dirty="0"/>
              <a:t>12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66FF5B7-0F52-1F46-BD80-25C8B922C3F0}"/>
              </a:ext>
            </a:extLst>
          </p:cNvPr>
          <p:cNvSpPr txBox="1"/>
          <p:nvPr/>
        </p:nvSpPr>
        <p:spPr>
          <a:xfrm>
            <a:off x="155214" y="2814288"/>
            <a:ext cx="6848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Input</a:t>
            </a:r>
          </a:p>
          <a:p>
            <a:pPr algn="ctr"/>
            <a:r>
              <a:rPr lang="en-US" dirty="0"/>
              <a:t>X = 2</a:t>
            </a:r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832EF26A-EAFF-5047-9483-A17FD34E9E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050" y="2191303"/>
            <a:ext cx="4533900" cy="18923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16A3803-3222-0841-AD79-34BF12947795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9AD556F-30B6-714F-B8D2-2B7EA667A3FE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255098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picture containing knife&#10;&#10;Description automatically generated">
            <a:extLst>
              <a:ext uri="{FF2B5EF4-FFF2-40B4-BE49-F238E27FC236}">
                <a16:creationId xmlns:a16="http://schemas.microsoft.com/office/drawing/2014/main" id="{AC81AA87-77F2-8F48-B34C-E16FBC5AA5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952" y="2145419"/>
            <a:ext cx="2599083" cy="49982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7/6/25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uses functions, libraries &amp; objects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0F5C5F6-6775-4B27-8329-824CF1E7A3A3}"/>
              </a:ext>
            </a:extLst>
          </p:cNvPr>
          <p:cNvCxnSpPr>
            <a:cxnSpLocks/>
            <a:endCxn id="9" idx="0"/>
          </p:cNvCxnSpPr>
          <p:nvPr/>
        </p:nvCxnSpPr>
        <p:spPr>
          <a:xfrm>
            <a:off x="2107096" y="2398643"/>
            <a:ext cx="2385389" cy="866086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4B1C195-F0A1-4DF2-83F7-CCD1E042F513}"/>
              </a:ext>
            </a:extLst>
          </p:cNvPr>
          <p:cNvCxnSpPr>
            <a:cxnSpLocks/>
          </p:cNvCxnSpPr>
          <p:nvPr/>
        </p:nvCxnSpPr>
        <p:spPr>
          <a:xfrm>
            <a:off x="3044043" y="1762539"/>
            <a:ext cx="0" cy="384312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66FF5B7-0F52-1F46-BD80-25C8B922C3F0}"/>
              </a:ext>
            </a:extLst>
          </p:cNvPr>
          <p:cNvSpPr txBox="1"/>
          <p:nvPr/>
        </p:nvSpPr>
        <p:spPr>
          <a:xfrm>
            <a:off x="2686380" y="1131261"/>
            <a:ext cx="6848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Input</a:t>
            </a:r>
          </a:p>
          <a:p>
            <a:pPr algn="ctr"/>
            <a:r>
              <a:rPr lang="en-US" dirty="0"/>
              <a:t>X = 2</a:t>
            </a:r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832EF26A-EAFF-5047-9483-A17FD34E9E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5535" y="3264729"/>
            <a:ext cx="4533900" cy="18923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8860E69-30B5-1C41-B729-03107DF781E8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8CE4159-DC81-DD44-96D7-746315F7B5BC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0579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7/6/25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are functions better?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057600D-422B-4BD6-98C5-ECD6CB4C0601}"/>
              </a:ext>
            </a:extLst>
          </p:cNvPr>
          <p:cNvSpPr/>
          <p:nvPr/>
        </p:nvSpPr>
        <p:spPr>
          <a:xfrm>
            <a:off x="240631" y="5517345"/>
            <a:ext cx="8686800" cy="6143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/>
                </a:solidFill>
              </a:rPr>
              <a:t>Saves time, more concise and less error prone.</a:t>
            </a:r>
            <a:endParaRPr lang="en-US" sz="2400" b="1" u="sng" dirty="0">
              <a:solidFill>
                <a:schemeClr val="accent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66FF5B7-0F52-1F46-BD80-25C8B922C3F0}"/>
              </a:ext>
            </a:extLst>
          </p:cNvPr>
          <p:cNvSpPr txBox="1"/>
          <p:nvPr/>
        </p:nvSpPr>
        <p:spPr>
          <a:xfrm>
            <a:off x="4929809" y="1300227"/>
            <a:ext cx="3657600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Write it once</a:t>
            </a:r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832EF26A-EAFF-5047-9483-A17FD34E9EF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12"/>
          <a:stretch/>
        </p:blipFill>
        <p:spPr>
          <a:xfrm>
            <a:off x="5472734" y="1873250"/>
            <a:ext cx="2545246" cy="89645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964F4DE-F474-5640-BF91-43EDCEB4FCA5}"/>
              </a:ext>
            </a:extLst>
          </p:cNvPr>
          <p:cNvSpPr txBox="1"/>
          <p:nvPr/>
        </p:nvSpPr>
        <p:spPr>
          <a:xfrm>
            <a:off x="4929809" y="2966689"/>
            <a:ext cx="3657600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Apply it in </a:t>
            </a:r>
            <a:r>
              <a:rPr lang="en-US" b="1" u="sng" dirty="0">
                <a:solidFill>
                  <a:schemeClr val="bg1"/>
                </a:solidFill>
              </a:rPr>
              <a:t>one line 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5E6DC35-E8B1-4247-B7F4-2C49F716DBCF}"/>
              </a:ext>
            </a:extLst>
          </p:cNvPr>
          <p:cNvCxnSpPr/>
          <p:nvPr/>
        </p:nvCxnSpPr>
        <p:spPr>
          <a:xfrm>
            <a:off x="4253948" y="1616765"/>
            <a:ext cx="0" cy="36841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09DE5B48-AAAC-F84D-A964-63842167A2E1}"/>
              </a:ext>
            </a:extLst>
          </p:cNvPr>
          <p:cNvSpPr txBox="1"/>
          <p:nvPr/>
        </p:nvSpPr>
        <p:spPr>
          <a:xfrm>
            <a:off x="4929809" y="4109689"/>
            <a:ext cx="3657600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Get all the answers</a:t>
            </a:r>
          </a:p>
        </p:txBody>
      </p:sp>
      <p:pic>
        <p:nvPicPr>
          <p:cNvPr id="19" name="Picture 18" descr="A close up of a logo&#10;&#10;Description automatically generated">
            <a:extLst>
              <a:ext uri="{FF2B5EF4-FFF2-40B4-BE49-F238E27FC236}">
                <a16:creationId xmlns:a16="http://schemas.microsoft.com/office/drawing/2014/main" id="{966FCA45-D900-5744-BA08-CCE336D356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2309" y="4736270"/>
            <a:ext cx="1752600" cy="3302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CA7B54C-339E-8F47-AB9C-F45710BAC0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9703" y="3502439"/>
            <a:ext cx="4178300" cy="3302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1A08AF07-BA6C-6947-8B33-E41BC6ED9C3B}"/>
              </a:ext>
            </a:extLst>
          </p:cNvPr>
          <p:cNvSpPr txBox="1"/>
          <p:nvPr/>
        </p:nvSpPr>
        <p:spPr>
          <a:xfrm>
            <a:off x="7646504" y="4716704"/>
            <a:ext cx="528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etc.</a:t>
            </a:r>
          </a:p>
        </p:txBody>
      </p:sp>
      <p:pic>
        <p:nvPicPr>
          <p:cNvPr id="26" name="Picture 25" descr="A picture containing clock&#10;&#10;Description automatically generated">
            <a:extLst>
              <a:ext uri="{FF2B5EF4-FFF2-40B4-BE49-F238E27FC236}">
                <a16:creationId xmlns:a16="http://schemas.microsoft.com/office/drawing/2014/main" id="{F13B9DF5-7CA9-5F4E-AADE-34A2902C59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478" y="2058504"/>
            <a:ext cx="1524000" cy="9652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2F26AE1C-6B4D-A64F-8440-FBA4034CD92E}"/>
              </a:ext>
            </a:extLst>
          </p:cNvPr>
          <p:cNvSpPr txBox="1"/>
          <p:nvPr/>
        </p:nvSpPr>
        <p:spPr>
          <a:xfrm>
            <a:off x="324678" y="1300227"/>
            <a:ext cx="3657600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Write it 30 times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6CBA14B-C53B-D14F-8052-ECB5B00B15BE}"/>
              </a:ext>
            </a:extLst>
          </p:cNvPr>
          <p:cNvSpPr txBox="1"/>
          <p:nvPr/>
        </p:nvSpPr>
        <p:spPr>
          <a:xfrm>
            <a:off x="1889239" y="3001617"/>
            <a:ext cx="528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etc.</a:t>
            </a:r>
          </a:p>
        </p:txBody>
      </p:sp>
      <p:pic>
        <p:nvPicPr>
          <p:cNvPr id="32" name="Picture 31" descr="A close up of a logo&#10;&#10;Description automatically generated">
            <a:extLst>
              <a:ext uri="{FF2B5EF4-FFF2-40B4-BE49-F238E27FC236}">
                <a16:creationId xmlns:a16="http://schemas.microsoft.com/office/drawing/2014/main" id="{376762D3-5AA7-FF4A-9413-32566A0322D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1628" y="3350868"/>
            <a:ext cx="1663700" cy="36830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0B12A1E5-D14D-344D-B76F-AD9333871C57}"/>
              </a:ext>
            </a:extLst>
          </p:cNvPr>
          <p:cNvSpPr txBox="1"/>
          <p:nvPr/>
        </p:nvSpPr>
        <p:spPr>
          <a:xfrm>
            <a:off x="324678" y="4109689"/>
            <a:ext cx="3657600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Get all the answers</a:t>
            </a:r>
          </a:p>
        </p:txBody>
      </p:sp>
      <p:pic>
        <p:nvPicPr>
          <p:cNvPr id="34" name="Picture 33" descr="A close up of a logo&#10;&#10;Description automatically generated">
            <a:extLst>
              <a:ext uri="{FF2B5EF4-FFF2-40B4-BE49-F238E27FC236}">
                <a16:creationId xmlns:a16="http://schemas.microsoft.com/office/drawing/2014/main" id="{381AB4C1-7F85-BE4E-856B-9EB83F35E2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7178" y="4736270"/>
            <a:ext cx="1752600" cy="3302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02283472-DC31-4D44-B94A-2083970306EF}"/>
              </a:ext>
            </a:extLst>
          </p:cNvPr>
          <p:cNvSpPr txBox="1"/>
          <p:nvPr/>
        </p:nvSpPr>
        <p:spPr>
          <a:xfrm>
            <a:off x="3081130" y="4716704"/>
            <a:ext cx="528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etc.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E059FCC-ACA8-544C-B794-EB8858F55E73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E25FF93-02EB-4F48-9493-8AC439AE1681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1533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17" grpId="0" animBg="1"/>
      <p:bldP spid="22" grpId="0"/>
      <p:bldP spid="27" grpId="0" animBg="1"/>
      <p:bldP spid="28" grpId="0"/>
      <p:bldP spid="33" grpId="0" animBg="1"/>
      <p:bldP spid="35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7/6/25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uses functions, libraries &amp; objects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057600D-422B-4BD6-98C5-ECD6CB4C0601}"/>
              </a:ext>
            </a:extLst>
          </p:cNvPr>
          <p:cNvSpPr/>
          <p:nvPr/>
        </p:nvSpPr>
        <p:spPr>
          <a:xfrm>
            <a:off x="240631" y="5345069"/>
            <a:ext cx="8686800" cy="6143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“ </a:t>
            </a:r>
            <a:r>
              <a:rPr lang="en-US" sz="2400" dirty="0">
                <a:latin typeface="Consolas" panose="020B0609020204030204" pitchFamily="49" charset="0"/>
              </a:rPr>
              <a:t>&lt;- ” is the assignment operator</a:t>
            </a:r>
            <a:endParaRPr lang="en-US" sz="2400" b="1" u="sng" dirty="0">
              <a:solidFill>
                <a:schemeClr val="accent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1120AF-BC7C-483D-AC5F-D193F15235D7}"/>
              </a:ext>
            </a:extLst>
          </p:cNvPr>
          <p:cNvSpPr txBox="1"/>
          <p:nvPr/>
        </p:nvSpPr>
        <p:spPr>
          <a:xfrm>
            <a:off x="928065" y="2831348"/>
            <a:ext cx="4237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halfBanana</a:t>
            </a:r>
            <a:r>
              <a:rPr lang="en-US" dirty="0">
                <a:latin typeface="Consolas" panose="020B0609020204030204" pitchFamily="49" charset="0"/>
              </a:rPr>
              <a:t> &lt;- </a:t>
            </a:r>
            <a:r>
              <a:rPr lang="en-US" dirty="0" err="1">
                <a:latin typeface="Consolas" panose="020B0609020204030204" pitchFamily="49" charset="0"/>
              </a:rPr>
              <a:t>cutinhalf</a:t>
            </a:r>
            <a:r>
              <a:rPr lang="en-US" dirty="0">
                <a:latin typeface="Consolas" panose="020B0609020204030204" pitchFamily="49" charset="0"/>
              </a:rPr>
              <a:t>(banana )</a:t>
            </a:r>
            <a:endParaRPr lang="en-US" dirty="0"/>
          </a:p>
        </p:txBody>
      </p:sp>
      <p:pic>
        <p:nvPicPr>
          <p:cNvPr id="8" name="Picture 2" descr="http://www.brainkandie.com/images/banana.png">
            <a:extLst>
              <a:ext uri="{FF2B5EF4-FFF2-40B4-BE49-F238E27FC236}">
                <a16:creationId xmlns:a16="http://schemas.microsoft.com/office/drawing/2014/main" id="{F131010D-A51D-449B-A4EC-6FA4FAAA07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038486" y="1821307"/>
            <a:ext cx="3338782" cy="2003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http://cdn.xl.thumbs.canstockphoto.com/canstock14746167.jpg">
            <a:extLst>
              <a:ext uri="{FF2B5EF4-FFF2-40B4-BE49-F238E27FC236}">
                <a16:creationId xmlns:a16="http://schemas.microsoft.com/office/drawing/2014/main" id="{BADE13CE-D19F-477C-B30C-CA95D42771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470" b="38097"/>
          <a:stretch/>
        </p:blipFill>
        <p:spPr bwMode="auto">
          <a:xfrm rot="5400000">
            <a:off x="6387740" y="2929490"/>
            <a:ext cx="2819554" cy="717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0750E9D-BE5C-45ED-A40C-CDF1D2C48FFA}"/>
              </a:ext>
            </a:extLst>
          </p:cNvPr>
          <p:cNvSpPr/>
          <p:nvPr/>
        </p:nvSpPr>
        <p:spPr>
          <a:xfrm>
            <a:off x="2683594" y="3345657"/>
            <a:ext cx="1290182" cy="34019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Function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BFF11B1-B091-4AE7-91D0-6E51D2A84A8F}"/>
              </a:ext>
            </a:extLst>
          </p:cNvPr>
          <p:cNvSpPr txBox="1"/>
          <p:nvPr/>
        </p:nvSpPr>
        <p:spPr>
          <a:xfrm>
            <a:off x="4152564" y="3331089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86E95B4-4528-4F4A-9DED-2D3431AAAD60}"/>
              </a:ext>
            </a:extLst>
          </p:cNvPr>
          <p:cNvSpPr txBox="1"/>
          <p:nvPr/>
        </p:nvSpPr>
        <p:spPr>
          <a:xfrm>
            <a:off x="1170086" y="333108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222A061-6C3F-4577-8CFA-72B564A8F28B}"/>
              </a:ext>
            </a:extLst>
          </p:cNvPr>
          <p:cNvCxnSpPr/>
          <p:nvPr/>
        </p:nvCxnSpPr>
        <p:spPr>
          <a:xfrm>
            <a:off x="2495704" y="3241435"/>
            <a:ext cx="0" cy="548640"/>
          </a:xfrm>
          <a:prstGeom prst="line">
            <a:avLst/>
          </a:prstGeom>
          <a:ln w="12700"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A44ACFCD-D15B-409F-862E-5418190449DB}"/>
              </a:ext>
            </a:extLst>
          </p:cNvPr>
          <p:cNvSpPr/>
          <p:nvPr/>
        </p:nvSpPr>
        <p:spPr>
          <a:xfrm>
            <a:off x="3880753" y="3331089"/>
            <a:ext cx="311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(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5A4D964-AB5B-4B9A-B814-F29D6F3773F7}"/>
              </a:ext>
            </a:extLst>
          </p:cNvPr>
          <p:cNvSpPr/>
          <p:nvPr/>
        </p:nvSpPr>
        <p:spPr>
          <a:xfrm>
            <a:off x="4853818" y="3331089"/>
            <a:ext cx="311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548165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7/6/25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uses functions, libraries &amp; objects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057600D-422B-4BD6-98C5-ECD6CB4C0601}"/>
              </a:ext>
            </a:extLst>
          </p:cNvPr>
          <p:cNvSpPr/>
          <p:nvPr/>
        </p:nvSpPr>
        <p:spPr>
          <a:xfrm>
            <a:off x="240631" y="5345069"/>
            <a:ext cx="8686800" cy="6143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Results of an object can be used in the next function.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1120AF-BC7C-483D-AC5F-D193F15235D7}"/>
              </a:ext>
            </a:extLst>
          </p:cNvPr>
          <p:cNvSpPr txBox="1"/>
          <p:nvPr/>
        </p:nvSpPr>
        <p:spPr>
          <a:xfrm>
            <a:off x="240630" y="2545370"/>
            <a:ext cx="4237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halfBanana</a:t>
            </a:r>
            <a:r>
              <a:rPr lang="en-US" dirty="0">
                <a:latin typeface="Consolas" panose="020B0609020204030204" pitchFamily="49" charset="0"/>
              </a:rPr>
              <a:t> &lt;- </a:t>
            </a:r>
            <a:r>
              <a:rPr lang="en-US" dirty="0" err="1">
                <a:latin typeface="Consolas" panose="020B0609020204030204" pitchFamily="49" charset="0"/>
              </a:rPr>
              <a:t>cutinhalf</a:t>
            </a:r>
            <a:r>
              <a:rPr lang="en-US" dirty="0">
                <a:latin typeface="Consolas" panose="020B0609020204030204" pitchFamily="49" charset="0"/>
              </a:rPr>
              <a:t>(banana )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0750E9D-BE5C-45ED-A40C-CDF1D2C48FFA}"/>
              </a:ext>
            </a:extLst>
          </p:cNvPr>
          <p:cNvSpPr/>
          <p:nvPr/>
        </p:nvSpPr>
        <p:spPr>
          <a:xfrm>
            <a:off x="2494405" y="4173670"/>
            <a:ext cx="1290182" cy="34019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Function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FF11B1-B091-4AE7-91D0-6E51D2A84A8F}"/>
              </a:ext>
            </a:extLst>
          </p:cNvPr>
          <p:cNvSpPr txBox="1"/>
          <p:nvPr/>
        </p:nvSpPr>
        <p:spPr>
          <a:xfrm>
            <a:off x="3963375" y="4159102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6E95B4-4528-4F4A-9DED-2D3431AAAD60}"/>
              </a:ext>
            </a:extLst>
          </p:cNvPr>
          <p:cNvSpPr txBox="1"/>
          <p:nvPr/>
        </p:nvSpPr>
        <p:spPr>
          <a:xfrm>
            <a:off x="980897" y="415910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222A061-6C3F-4577-8CFA-72B564A8F28B}"/>
              </a:ext>
            </a:extLst>
          </p:cNvPr>
          <p:cNvCxnSpPr/>
          <p:nvPr/>
        </p:nvCxnSpPr>
        <p:spPr>
          <a:xfrm>
            <a:off x="2306515" y="4069448"/>
            <a:ext cx="0" cy="548640"/>
          </a:xfrm>
          <a:prstGeom prst="line">
            <a:avLst/>
          </a:prstGeom>
          <a:ln w="12700"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A44ACFCD-D15B-409F-862E-5418190449DB}"/>
              </a:ext>
            </a:extLst>
          </p:cNvPr>
          <p:cNvSpPr/>
          <p:nvPr/>
        </p:nvSpPr>
        <p:spPr>
          <a:xfrm>
            <a:off x="3691564" y="4159102"/>
            <a:ext cx="311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(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5A4D964-AB5B-4B9A-B814-F29D6F3773F7}"/>
              </a:ext>
            </a:extLst>
          </p:cNvPr>
          <p:cNvSpPr/>
          <p:nvPr/>
        </p:nvSpPr>
        <p:spPr>
          <a:xfrm>
            <a:off x="5044375" y="4118459"/>
            <a:ext cx="4379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 )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18414A2-E293-4507-8771-437EFDF9F349}"/>
              </a:ext>
            </a:extLst>
          </p:cNvPr>
          <p:cNvSpPr txBox="1"/>
          <p:nvPr/>
        </p:nvSpPr>
        <p:spPr>
          <a:xfrm>
            <a:off x="767693" y="3700116"/>
            <a:ext cx="47436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halfBanana</a:t>
            </a:r>
            <a:r>
              <a:rPr lang="en-US" dirty="0">
                <a:latin typeface="Consolas" panose="020B0609020204030204" pitchFamily="49" charset="0"/>
              </a:rPr>
              <a:t> &lt;- peel     ( </a:t>
            </a:r>
            <a:r>
              <a:rPr lang="en-US" dirty="0" err="1">
                <a:latin typeface="Consolas" panose="020B0609020204030204" pitchFamily="49" charset="0"/>
              </a:rPr>
              <a:t>halfBanana</a:t>
            </a:r>
            <a:r>
              <a:rPr lang="en-US" dirty="0">
                <a:latin typeface="Consolas" panose="020B0609020204030204" pitchFamily="49" charset="0"/>
              </a:rPr>
              <a:t>)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B59E285-700D-4A32-94E4-92B3B7FE84BB}"/>
              </a:ext>
            </a:extLst>
          </p:cNvPr>
          <p:cNvSpPr txBox="1"/>
          <p:nvPr/>
        </p:nvSpPr>
        <p:spPr>
          <a:xfrm>
            <a:off x="240630" y="1255813"/>
            <a:ext cx="19575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library(knife)</a:t>
            </a:r>
          </a:p>
          <a:p>
            <a:r>
              <a:rPr lang="en-US" dirty="0">
                <a:latin typeface="Consolas" panose="020B0609020204030204" pitchFamily="49" charset="0"/>
              </a:rPr>
              <a:t>library(peel)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8DC38A5-5520-4620-AFF8-371F7AB82BCD}"/>
              </a:ext>
            </a:extLst>
          </p:cNvPr>
          <p:cNvSpPr txBox="1"/>
          <p:nvPr/>
        </p:nvSpPr>
        <p:spPr>
          <a:xfrm>
            <a:off x="240630" y="2085295"/>
            <a:ext cx="4237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banana &lt;- </a:t>
            </a:r>
            <a:r>
              <a:rPr lang="en-US" dirty="0" err="1">
                <a:latin typeface="Consolas" panose="020B0609020204030204" pitchFamily="49" charset="0"/>
              </a:rPr>
              <a:t>read.csv</a:t>
            </a:r>
            <a:r>
              <a:rPr lang="en-US" dirty="0">
                <a:latin typeface="Consolas" panose="020B0609020204030204" pitchFamily="49" charset="0"/>
              </a:rPr>
              <a:t>(“Banana.csv”)</a:t>
            </a:r>
            <a:endParaRPr lang="en-US" dirty="0"/>
          </a:p>
        </p:txBody>
      </p:sp>
      <p:pic>
        <p:nvPicPr>
          <p:cNvPr id="18" name="Picture 2" descr="Image result for half banana">
            <a:extLst>
              <a:ext uri="{FF2B5EF4-FFF2-40B4-BE49-F238E27FC236}">
                <a16:creationId xmlns:a16="http://schemas.microsoft.com/office/drawing/2014/main" id="{DEAEA782-61E0-43B4-BDA6-A3944FAD2A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65" b="28476"/>
          <a:stretch/>
        </p:blipFill>
        <p:spPr bwMode="auto">
          <a:xfrm rot="1615433" flipV="1">
            <a:off x="5136265" y="2079687"/>
            <a:ext cx="3022887" cy="1404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Image result for hand white background">
            <a:extLst>
              <a:ext uri="{FF2B5EF4-FFF2-40B4-BE49-F238E27FC236}">
                <a16:creationId xmlns:a16="http://schemas.microsoft.com/office/drawing/2014/main" id="{C6351A39-5E58-42B0-9337-2C31583601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5517" y="2185147"/>
            <a:ext cx="2148623" cy="1852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AF93F3B-41BA-45B8-A62C-663812BF0B8D}"/>
              </a:ext>
            </a:extLst>
          </p:cNvPr>
          <p:cNvCxnSpPr>
            <a:cxnSpLocks/>
            <a:stCxn id="21" idx="4"/>
            <a:endCxn id="22" idx="0"/>
          </p:cNvCxnSpPr>
          <p:nvPr/>
        </p:nvCxnSpPr>
        <p:spPr>
          <a:xfrm>
            <a:off x="908137" y="2968669"/>
            <a:ext cx="3591769" cy="702115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F92392B-93E6-4019-9EE6-4791E3E0CD25}"/>
              </a:ext>
            </a:extLst>
          </p:cNvPr>
          <p:cNvSpPr/>
          <p:nvPr/>
        </p:nvSpPr>
        <p:spPr>
          <a:xfrm>
            <a:off x="112734" y="2517257"/>
            <a:ext cx="1590806" cy="45141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 dirty="0">
              <a:solidFill>
                <a:schemeClr val="tx2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9A29B2D-E4AF-4336-9EDF-24F29AA47942}"/>
              </a:ext>
            </a:extLst>
          </p:cNvPr>
          <p:cNvSpPr/>
          <p:nvPr/>
        </p:nvSpPr>
        <p:spPr>
          <a:xfrm>
            <a:off x="3691564" y="3670784"/>
            <a:ext cx="1616684" cy="45141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486109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7/6/25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uses functions, libraries &amp; objects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057600D-422B-4BD6-98C5-ECD6CB4C0601}"/>
              </a:ext>
            </a:extLst>
          </p:cNvPr>
          <p:cNvSpPr/>
          <p:nvPr/>
        </p:nvSpPr>
        <p:spPr>
          <a:xfrm>
            <a:off x="240631" y="5345069"/>
            <a:ext cx="8686800" cy="6143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You don’t always have to declare an output object &amp; you can also save items to disk.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1120AF-BC7C-483D-AC5F-D193F15235D7}"/>
              </a:ext>
            </a:extLst>
          </p:cNvPr>
          <p:cNvSpPr txBox="1"/>
          <p:nvPr/>
        </p:nvSpPr>
        <p:spPr>
          <a:xfrm>
            <a:off x="240630" y="2415074"/>
            <a:ext cx="4237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halfBanana</a:t>
            </a:r>
            <a:r>
              <a:rPr lang="en-US" dirty="0">
                <a:latin typeface="Consolas" panose="020B0609020204030204" pitchFamily="49" charset="0"/>
              </a:rPr>
              <a:t> &lt;- </a:t>
            </a:r>
            <a:r>
              <a:rPr lang="en-US" dirty="0" err="1">
                <a:latin typeface="Consolas" panose="020B0609020204030204" pitchFamily="49" charset="0"/>
              </a:rPr>
              <a:t>cutinhalf</a:t>
            </a:r>
            <a:r>
              <a:rPr lang="en-US" dirty="0">
                <a:latin typeface="Consolas" panose="020B0609020204030204" pitchFamily="49" charset="0"/>
              </a:rPr>
              <a:t>(banana)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0750E9D-BE5C-45ED-A40C-CDF1D2C48FFA}"/>
              </a:ext>
            </a:extLst>
          </p:cNvPr>
          <p:cNvSpPr/>
          <p:nvPr/>
        </p:nvSpPr>
        <p:spPr>
          <a:xfrm>
            <a:off x="823262" y="4157904"/>
            <a:ext cx="1290182" cy="34019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Function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FF11B1-B091-4AE7-91D0-6E51D2A84A8F}"/>
              </a:ext>
            </a:extLst>
          </p:cNvPr>
          <p:cNvSpPr txBox="1"/>
          <p:nvPr/>
        </p:nvSpPr>
        <p:spPr>
          <a:xfrm>
            <a:off x="2217433" y="4143336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44ACFCD-D15B-409F-862E-5418190449DB}"/>
              </a:ext>
            </a:extLst>
          </p:cNvPr>
          <p:cNvSpPr/>
          <p:nvPr/>
        </p:nvSpPr>
        <p:spPr>
          <a:xfrm>
            <a:off x="2020421" y="4143336"/>
            <a:ext cx="311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(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5A4D964-AB5B-4B9A-B814-F29D6F3773F7}"/>
              </a:ext>
            </a:extLst>
          </p:cNvPr>
          <p:cNvSpPr/>
          <p:nvPr/>
        </p:nvSpPr>
        <p:spPr>
          <a:xfrm>
            <a:off x="2800768" y="4128769"/>
            <a:ext cx="311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)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18414A2-E293-4507-8771-437EFDF9F349}"/>
              </a:ext>
            </a:extLst>
          </p:cNvPr>
          <p:cNvSpPr txBox="1"/>
          <p:nvPr/>
        </p:nvSpPr>
        <p:spPr>
          <a:xfrm>
            <a:off x="240630" y="2719888"/>
            <a:ext cx="4110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halfBanana</a:t>
            </a:r>
            <a:r>
              <a:rPr lang="en-US" dirty="0">
                <a:latin typeface="Consolas" panose="020B0609020204030204" pitchFamily="49" charset="0"/>
              </a:rPr>
              <a:t> &lt;- peel(</a:t>
            </a:r>
            <a:r>
              <a:rPr lang="en-US" dirty="0" err="1">
                <a:latin typeface="Consolas" panose="020B0609020204030204" pitchFamily="49" charset="0"/>
              </a:rPr>
              <a:t>halfBanana</a:t>
            </a:r>
            <a:r>
              <a:rPr lang="en-US" dirty="0">
                <a:latin typeface="Consolas" panose="020B0609020204030204" pitchFamily="49" charset="0"/>
              </a:rPr>
              <a:t>)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6D1A91-602C-4723-91DA-11002DADC131}"/>
              </a:ext>
            </a:extLst>
          </p:cNvPr>
          <p:cNvSpPr txBox="1"/>
          <p:nvPr/>
        </p:nvSpPr>
        <p:spPr>
          <a:xfrm>
            <a:off x="240630" y="1223630"/>
            <a:ext cx="3350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setwd</a:t>
            </a:r>
            <a:r>
              <a:rPr lang="en-US" dirty="0">
                <a:latin typeface="Consolas" panose="020B0609020204030204" pitchFamily="49" charset="0"/>
              </a:rPr>
              <a:t>(“ted/fruit/basket”)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B59E285-700D-4A32-94E4-92B3B7FE84BB}"/>
              </a:ext>
            </a:extLst>
          </p:cNvPr>
          <p:cNvSpPr txBox="1"/>
          <p:nvPr/>
        </p:nvSpPr>
        <p:spPr>
          <a:xfrm>
            <a:off x="240630" y="1528445"/>
            <a:ext cx="1957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library(knife)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8DC38A5-5520-4620-AFF8-371F7AB82BCD}"/>
              </a:ext>
            </a:extLst>
          </p:cNvPr>
          <p:cNvSpPr txBox="1"/>
          <p:nvPr/>
        </p:nvSpPr>
        <p:spPr>
          <a:xfrm>
            <a:off x="240630" y="2110259"/>
            <a:ext cx="47436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banana     &lt;- </a:t>
            </a:r>
            <a:r>
              <a:rPr lang="en-US" dirty="0" err="1">
                <a:latin typeface="Consolas" panose="020B0609020204030204" pitchFamily="49" charset="0"/>
              </a:rPr>
              <a:t>read.csv</a:t>
            </a:r>
            <a:r>
              <a:rPr lang="en-US" dirty="0">
                <a:latin typeface="Consolas" panose="020B0609020204030204" pitchFamily="49" charset="0"/>
              </a:rPr>
              <a:t>(“Banana.csv”)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D17F439-6E11-4B4C-9536-FE7E4BE05003}"/>
              </a:ext>
            </a:extLst>
          </p:cNvPr>
          <p:cNvGrpSpPr/>
          <p:nvPr/>
        </p:nvGrpSpPr>
        <p:grpSpPr>
          <a:xfrm>
            <a:off x="5102567" y="1935754"/>
            <a:ext cx="3840480" cy="2250358"/>
            <a:chOff x="4884420" y="2092654"/>
            <a:chExt cx="3840480" cy="2250358"/>
          </a:xfrm>
        </p:grpSpPr>
        <p:pic>
          <p:nvPicPr>
            <p:cNvPr id="17" name="Picture 4" descr="http://sape.inf.usi.ch/sites/default/files/ggplot2-geom_blank-example.png">
              <a:extLst>
                <a:ext uri="{FF2B5EF4-FFF2-40B4-BE49-F238E27FC236}">
                  <a16:creationId xmlns:a16="http://schemas.microsoft.com/office/drawing/2014/main" id="{F3EBEA82-AEC2-4503-901A-DBDAF7BAC94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106"/>
            <a:stretch/>
          </p:blipFill>
          <p:spPr bwMode="auto">
            <a:xfrm>
              <a:off x="4884420" y="2092654"/>
              <a:ext cx="3840480" cy="22503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2" descr="Image result for half banana">
              <a:extLst>
                <a:ext uri="{FF2B5EF4-FFF2-40B4-BE49-F238E27FC236}">
                  <a16:creationId xmlns:a16="http://schemas.microsoft.com/office/drawing/2014/main" id="{813A08A4-7A0F-45BF-A1CD-14DD858FD3D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065" b="28476"/>
            <a:stretch/>
          </p:blipFill>
          <p:spPr bwMode="auto">
            <a:xfrm rot="1615433" flipV="1">
              <a:off x="5469884" y="2498909"/>
              <a:ext cx="2787633" cy="1217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B9B0164B-0149-4DD5-8E06-DAA3041D8C9F}"/>
              </a:ext>
            </a:extLst>
          </p:cNvPr>
          <p:cNvSpPr txBox="1"/>
          <p:nvPr/>
        </p:nvSpPr>
        <p:spPr>
          <a:xfrm>
            <a:off x="884383" y="3743430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plot(</a:t>
            </a:r>
            <a:r>
              <a:rPr lang="en-US" dirty="0" err="1">
                <a:latin typeface="Consolas" panose="020B0609020204030204" pitchFamily="49" charset="0"/>
              </a:rPr>
              <a:t>halfBanana</a:t>
            </a:r>
            <a:r>
              <a:rPr lang="en-US" dirty="0">
                <a:latin typeface="Consolas" panose="020B0609020204030204" pitchFamily="49" charset="0"/>
              </a:rPr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133801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7/6/25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Workflow review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22C5B7-2DB5-4EA8-859A-5A5743A396CA}"/>
              </a:ext>
            </a:extLst>
          </p:cNvPr>
          <p:cNvSpPr txBox="1"/>
          <p:nvPr/>
        </p:nvSpPr>
        <p:spPr>
          <a:xfrm>
            <a:off x="3692285" y="5005776"/>
            <a:ext cx="4112023" cy="33855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object&lt;-function(applied to object)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5BC3515-0129-435C-9B18-BB4DC06E048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4074" y="1103590"/>
            <a:ext cx="1201613" cy="93151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CE99666D-0A26-45F7-822B-A575960EC698}"/>
              </a:ext>
            </a:extLst>
          </p:cNvPr>
          <p:cNvGrpSpPr/>
          <p:nvPr/>
        </p:nvGrpSpPr>
        <p:grpSpPr>
          <a:xfrm>
            <a:off x="1273971" y="2274676"/>
            <a:ext cx="1321555" cy="1006531"/>
            <a:chOff x="919527" y="2384361"/>
            <a:chExt cx="1459728" cy="1071794"/>
          </a:xfrm>
        </p:grpSpPr>
        <p:pic>
          <p:nvPicPr>
            <p:cNvPr id="12" name="Picture 2" descr="Image result for hand white background">
              <a:extLst>
                <a:ext uri="{FF2B5EF4-FFF2-40B4-BE49-F238E27FC236}">
                  <a16:creationId xmlns:a16="http://schemas.microsoft.com/office/drawing/2014/main" id="{DB259A06-A46D-4D41-AB85-BEFA1B65E3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9527" y="2449871"/>
              <a:ext cx="1091000" cy="940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http://cdn.xl.thumbs.canstockphoto.com/canstock14746167.jpg">
              <a:extLst>
                <a:ext uri="{FF2B5EF4-FFF2-40B4-BE49-F238E27FC236}">
                  <a16:creationId xmlns:a16="http://schemas.microsoft.com/office/drawing/2014/main" id="{86987945-E340-45C2-9E67-760C16CB636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470" b="38097"/>
            <a:stretch/>
          </p:blipFill>
          <p:spPr bwMode="auto">
            <a:xfrm rot="5400000">
              <a:off x="1706921" y="2783821"/>
              <a:ext cx="1071794" cy="2728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4" name="Picture 6" descr="Image result for banana transparent background">
            <a:extLst>
              <a:ext uri="{FF2B5EF4-FFF2-40B4-BE49-F238E27FC236}">
                <a16:creationId xmlns:a16="http://schemas.microsoft.com/office/drawing/2014/main" id="{4C70DCF7-8AC6-41FE-A567-DCC741701A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4864" y="3238565"/>
            <a:ext cx="955958" cy="955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D17EEA90-78B0-4080-9D60-480EF7F02082}"/>
              </a:ext>
            </a:extLst>
          </p:cNvPr>
          <p:cNvGrpSpPr/>
          <p:nvPr/>
        </p:nvGrpSpPr>
        <p:grpSpPr>
          <a:xfrm>
            <a:off x="1379306" y="4907138"/>
            <a:ext cx="1130829" cy="605894"/>
            <a:chOff x="5001597" y="2799644"/>
            <a:chExt cx="2498122" cy="1373047"/>
          </a:xfrm>
        </p:grpSpPr>
        <p:pic>
          <p:nvPicPr>
            <p:cNvPr id="16" name="Picture 2" descr="Image result for half banana">
              <a:extLst>
                <a:ext uri="{FF2B5EF4-FFF2-40B4-BE49-F238E27FC236}">
                  <a16:creationId xmlns:a16="http://schemas.microsoft.com/office/drawing/2014/main" id="{9FA2FE0D-E6C3-40BB-BD19-25623F72AD1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065" b="28476"/>
            <a:stretch/>
          </p:blipFill>
          <p:spPr bwMode="auto">
            <a:xfrm rot="1615433" flipV="1">
              <a:off x="5001597" y="2799644"/>
              <a:ext cx="2381250" cy="11063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2" descr="Image result for hand white background">
              <a:extLst>
                <a:ext uri="{FF2B5EF4-FFF2-40B4-BE49-F238E27FC236}">
                  <a16:creationId xmlns:a16="http://schemas.microsoft.com/office/drawing/2014/main" id="{77671E1D-32D3-47BB-BF76-3BAE074C37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27046" y="2816567"/>
              <a:ext cx="1572673" cy="13561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B751ABA-CE4D-4CCD-905A-BF5DE70EEC4E}"/>
              </a:ext>
            </a:extLst>
          </p:cNvPr>
          <p:cNvGrpSpPr/>
          <p:nvPr/>
        </p:nvGrpSpPr>
        <p:grpSpPr>
          <a:xfrm>
            <a:off x="1475066" y="4203444"/>
            <a:ext cx="957435" cy="741843"/>
            <a:chOff x="4262775" y="5030993"/>
            <a:chExt cx="1057538" cy="789944"/>
          </a:xfrm>
        </p:grpSpPr>
        <p:pic>
          <p:nvPicPr>
            <p:cNvPr id="19" name="Picture 2" descr="http://www.brainkandie.com/images/banana.png">
              <a:extLst>
                <a:ext uri="{FF2B5EF4-FFF2-40B4-BE49-F238E27FC236}">
                  <a16:creationId xmlns:a16="http://schemas.microsoft.com/office/drawing/2014/main" id="{2477DECE-209B-4BF9-A37D-D85CB9CCCBF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262775" y="5030993"/>
              <a:ext cx="1057538" cy="6345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4" descr="http://cdn.xl.thumbs.canstockphoto.com/canstock14746167.jpg">
              <a:extLst>
                <a:ext uri="{FF2B5EF4-FFF2-40B4-BE49-F238E27FC236}">
                  <a16:creationId xmlns:a16="http://schemas.microsoft.com/office/drawing/2014/main" id="{6EC81316-03FA-48F1-BF02-1436C0E8460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470" b="38097"/>
            <a:stretch/>
          </p:blipFill>
          <p:spPr bwMode="auto">
            <a:xfrm rot="5400000">
              <a:off x="4757761" y="5371276"/>
              <a:ext cx="716823" cy="182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C233138-9FB0-47EE-AFFB-2530CD03B4B5}"/>
              </a:ext>
            </a:extLst>
          </p:cNvPr>
          <p:cNvCxnSpPr/>
          <p:nvPr/>
        </p:nvCxnSpPr>
        <p:spPr>
          <a:xfrm>
            <a:off x="217532" y="5660777"/>
            <a:ext cx="8558213" cy="0"/>
          </a:xfrm>
          <a:prstGeom prst="line">
            <a:avLst/>
          </a:prstGeom>
          <a:ln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8A5C6AD-C32D-4CA9-BE76-17DC8276ECCB}"/>
              </a:ext>
            </a:extLst>
          </p:cNvPr>
          <p:cNvCxnSpPr/>
          <p:nvPr/>
        </p:nvCxnSpPr>
        <p:spPr>
          <a:xfrm>
            <a:off x="217532" y="4130419"/>
            <a:ext cx="8558213" cy="0"/>
          </a:xfrm>
          <a:prstGeom prst="line">
            <a:avLst/>
          </a:prstGeom>
          <a:ln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254C2B2-0684-464E-A709-FD3F70ED7EAE}"/>
              </a:ext>
            </a:extLst>
          </p:cNvPr>
          <p:cNvCxnSpPr/>
          <p:nvPr/>
        </p:nvCxnSpPr>
        <p:spPr>
          <a:xfrm>
            <a:off x="217532" y="3258077"/>
            <a:ext cx="8558213" cy="0"/>
          </a:xfrm>
          <a:prstGeom prst="line">
            <a:avLst/>
          </a:prstGeom>
          <a:ln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C045E73-B651-4844-B314-D7565CFD6330}"/>
              </a:ext>
            </a:extLst>
          </p:cNvPr>
          <p:cNvCxnSpPr/>
          <p:nvPr/>
        </p:nvCxnSpPr>
        <p:spPr>
          <a:xfrm>
            <a:off x="217532" y="2188497"/>
            <a:ext cx="8558213" cy="0"/>
          </a:xfrm>
          <a:prstGeom prst="line">
            <a:avLst/>
          </a:prstGeom>
          <a:ln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22C95643-2EA8-4C88-B12B-FA099C6118CC}"/>
              </a:ext>
            </a:extLst>
          </p:cNvPr>
          <p:cNvSpPr txBox="1"/>
          <p:nvPr/>
        </p:nvSpPr>
        <p:spPr>
          <a:xfrm>
            <a:off x="225493" y="1354478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9831379-6A77-4E07-A24F-B6EADF40E5AC}"/>
              </a:ext>
            </a:extLst>
          </p:cNvPr>
          <p:cNvSpPr txBox="1"/>
          <p:nvPr/>
        </p:nvSpPr>
        <p:spPr>
          <a:xfrm>
            <a:off x="225493" y="2371453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96D1A98-9339-4747-9C61-000CB534B3B5}"/>
              </a:ext>
            </a:extLst>
          </p:cNvPr>
          <p:cNvSpPr txBox="1"/>
          <p:nvPr/>
        </p:nvSpPr>
        <p:spPr>
          <a:xfrm>
            <a:off x="225493" y="4286443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4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DCC920A-AE7C-4984-B351-456A0E44F02D}"/>
              </a:ext>
            </a:extLst>
          </p:cNvPr>
          <p:cNvSpPr txBox="1"/>
          <p:nvPr/>
        </p:nvSpPr>
        <p:spPr>
          <a:xfrm>
            <a:off x="225493" y="3374381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3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C5055C6-8B82-45FA-9430-EF481856A1FB}"/>
              </a:ext>
            </a:extLst>
          </p:cNvPr>
          <p:cNvSpPr txBox="1"/>
          <p:nvPr/>
        </p:nvSpPr>
        <p:spPr>
          <a:xfrm>
            <a:off x="257025" y="5776140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5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3DB50E6-9E18-46E3-84FD-FFCF596B08E9}"/>
              </a:ext>
            </a:extLst>
          </p:cNvPr>
          <p:cNvSpPr txBox="1"/>
          <p:nvPr/>
        </p:nvSpPr>
        <p:spPr>
          <a:xfrm>
            <a:off x="3505512" y="1354478"/>
            <a:ext cx="57097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09538" indent="-109538">
              <a:buFont typeface="Arial" panose="020B0604020202020204" pitchFamily="34" charset="0"/>
              <a:buChar char="•"/>
            </a:pPr>
            <a:r>
              <a:rPr lang="en-US" sz="1600" dirty="0"/>
              <a:t> Use 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file paths</a:t>
            </a:r>
            <a:r>
              <a:rPr lang="en-US" sz="1600" dirty="0">
                <a:solidFill>
                  <a:schemeClr val="accent1"/>
                </a:solidFill>
                <a:cs typeface="Consolas" panose="020B0609020204030204" pitchFamily="49" charset="0"/>
              </a:rPr>
              <a:t> </a:t>
            </a:r>
            <a:r>
              <a:rPr lang="en-US" sz="1600" dirty="0"/>
              <a:t>to point to your files &amp; where to save outputs.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F4F2075-9AC5-4FC8-88CC-83EDEBA95BDB}"/>
              </a:ext>
            </a:extLst>
          </p:cNvPr>
          <p:cNvSpPr txBox="1"/>
          <p:nvPr/>
        </p:nvSpPr>
        <p:spPr>
          <a:xfrm>
            <a:off x="3537044" y="2311788"/>
            <a:ext cx="56069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9538" indent="-109538">
              <a:buFont typeface="Arial" panose="020B0604020202020204" pitchFamily="34" charset="0"/>
              <a:buChar char="•"/>
            </a:pPr>
            <a:r>
              <a:rPr lang="en-US" sz="1600" dirty="0"/>
              <a:t> Load some customized libraries with 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library()</a:t>
            </a:r>
            <a:r>
              <a:rPr lang="en-US" sz="1600" dirty="0">
                <a:solidFill>
                  <a:schemeClr val="accent1"/>
                </a:solidFill>
                <a:cs typeface="Consolas" panose="020B0609020204030204" pitchFamily="49" charset="0"/>
              </a:rPr>
              <a:t> </a:t>
            </a:r>
            <a:r>
              <a:rPr lang="en-US" sz="1600" dirty="0"/>
              <a:t>for your specific analysis and methodology.  </a:t>
            </a:r>
            <a:r>
              <a:rPr lang="en-US" sz="1600" i="1" dirty="0"/>
              <a:t>Sometimes we will also create customized functions not in a library to aid our analysis.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44E07D4-0D0A-4ACB-A5E8-ADD36201F40F}"/>
              </a:ext>
            </a:extLst>
          </p:cNvPr>
          <p:cNvSpPr txBox="1"/>
          <p:nvPr/>
        </p:nvSpPr>
        <p:spPr>
          <a:xfrm>
            <a:off x="3505512" y="3393165"/>
            <a:ext cx="56069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9538" indent="-109538">
              <a:buFont typeface="Arial" panose="020B0604020202020204" pitchFamily="34" charset="0"/>
              <a:buChar char="•"/>
            </a:pPr>
            <a:r>
              <a:rPr lang="en-US" sz="1600" dirty="0"/>
              <a:t> Read in the file so the object is “in-memory” with </a:t>
            </a:r>
            <a:r>
              <a:rPr lang="en-US" sz="16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read.csv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sz="1600" dirty="0">
                <a:solidFill>
                  <a:schemeClr val="accent1"/>
                </a:solidFill>
                <a:cs typeface="Consolas" panose="020B0609020204030204" pitchFamily="49" charset="0"/>
              </a:rPr>
              <a:t> </a:t>
            </a:r>
            <a:r>
              <a:rPr lang="en-US" sz="1600" dirty="0"/>
              <a:t>or similar.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52D0D57-B8C7-49B5-A8C0-018A6F3A98E6}"/>
              </a:ext>
            </a:extLst>
          </p:cNvPr>
          <p:cNvSpPr txBox="1"/>
          <p:nvPr/>
        </p:nvSpPr>
        <p:spPr>
          <a:xfrm>
            <a:off x="3505512" y="4163333"/>
            <a:ext cx="56069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9538" indent="-109538">
              <a:buFont typeface="Arial" panose="020B0604020202020204" pitchFamily="34" charset="0"/>
              <a:buChar char="•"/>
            </a:pPr>
            <a:r>
              <a:rPr lang="en-US" sz="1600" dirty="0"/>
              <a:t> Apply a function(s) from a library to adjust or create new objects in memory.   The pseudo code for this is: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60305CB-050E-47C1-8BE0-60EC8BF8D9BC}"/>
              </a:ext>
            </a:extLst>
          </p:cNvPr>
          <p:cNvSpPr txBox="1"/>
          <p:nvPr/>
        </p:nvSpPr>
        <p:spPr>
          <a:xfrm>
            <a:off x="3537044" y="5776140"/>
            <a:ext cx="56069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9538" indent="-109538">
              <a:buFont typeface="Arial" panose="020B0604020202020204" pitchFamily="34" charset="0"/>
              <a:buChar char="•"/>
            </a:pPr>
            <a:r>
              <a:rPr lang="en-US" sz="1600" dirty="0"/>
              <a:t> Consume the results by saving, plotting etc.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B37C58EB-A1AF-2546-8595-0F61CAF4B0CB}"/>
              </a:ext>
            </a:extLst>
          </p:cNvPr>
          <p:cNvGrpSpPr/>
          <p:nvPr/>
        </p:nvGrpSpPr>
        <p:grpSpPr>
          <a:xfrm>
            <a:off x="1411940" y="5795060"/>
            <a:ext cx="1170647" cy="551952"/>
            <a:chOff x="4884420" y="2092654"/>
            <a:chExt cx="3840480" cy="2250358"/>
          </a:xfrm>
        </p:grpSpPr>
        <p:pic>
          <p:nvPicPr>
            <p:cNvPr id="36" name="Picture 4" descr="http://sape.inf.usi.ch/sites/default/files/ggplot2-geom_blank-example.png">
              <a:extLst>
                <a:ext uri="{FF2B5EF4-FFF2-40B4-BE49-F238E27FC236}">
                  <a16:creationId xmlns:a16="http://schemas.microsoft.com/office/drawing/2014/main" id="{D4D9F585-C374-554B-A844-320A2009C0E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106"/>
            <a:stretch/>
          </p:blipFill>
          <p:spPr bwMode="auto">
            <a:xfrm>
              <a:off x="4884420" y="2092654"/>
              <a:ext cx="3840480" cy="22503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2" descr="Image result for half banana">
              <a:extLst>
                <a:ext uri="{FF2B5EF4-FFF2-40B4-BE49-F238E27FC236}">
                  <a16:creationId xmlns:a16="http://schemas.microsoft.com/office/drawing/2014/main" id="{C69AC490-0C1B-774F-ABB4-608BEA7E8BD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065" b="28476"/>
            <a:stretch/>
          </p:blipFill>
          <p:spPr bwMode="auto">
            <a:xfrm rot="1615433" flipV="1">
              <a:off x="5469884" y="2498909"/>
              <a:ext cx="2787633" cy="1217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9182315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030D527-EA3B-642E-B68B-73142E7718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7/6/25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148DA2-7C26-F4B9-74E3-BD34FEA0B9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36524"/>
            <a:ext cx="7886700" cy="591477"/>
          </a:xfrm>
        </p:spPr>
        <p:txBody>
          <a:bodyPr/>
          <a:lstStyle/>
          <a:p>
            <a:r>
              <a:rPr lang="en-US" dirty="0"/>
              <a:t>Breaks….I can go and go and go because I like the topics.  Please stop me at 90min!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D94903-3DFC-0A89-9B8A-87B5AED0D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56F399-E3F2-13C4-CA2B-3764D63203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5F70B7E-7846-289D-327B-C9AC97B3A7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410012"/>
            <a:ext cx="5623560" cy="3843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38F8909-B354-4676-14A2-82643573FBA7}"/>
              </a:ext>
            </a:extLst>
          </p:cNvPr>
          <p:cNvSpPr txBox="1"/>
          <p:nvPr/>
        </p:nvSpPr>
        <p:spPr>
          <a:xfrm>
            <a:off x="1028700" y="5634990"/>
            <a:ext cx="4607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 will try to do 10min breaks at 90min intervals!</a:t>
            </a:r>
          </a:p>
        </p:txBody>
      </p:sp>
    </p:spTree>
    <p:extLst>
      <p:ext uri="{BB962C8B-B14F-4D97-AF65-F5344CB8AC3E}">
        <p14:creationId xmlns:p14="http://schemas.microsoft.com/office/powerpoint/2010/main" val="185390176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1963B9B-9F8D-4247-A558-4DA5EB4952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7/6/25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F441DF5-016C-8445-966D-C00C73407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 </a:t>
            </a:r>
            <a:r>
              <a:rPr lang="en-US"/>
              <a:t>to more </a:t>
            </a:r>
            <a:r>
              <a:rPr lang="en-US" dirty="0"/>
              <a:t>interesting stuff!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407896-1C6C-F041-9D03-EF5D7745FC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D95804-AB35-4446-8E74-890F5CB328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F91E4B-7A32-944F-BE23-E3E572AA15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9800" y="1879322"/>
            <a:ext cx="4864400" cy="3249267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1D404B9-85DD-3F45-99E3-5F94675C31B6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CC02DA5-4954-1140-89BE-B783B6A3449E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434593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BCB4EE5-0D83-6140-84AA-CF1414C29B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7/6/25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18622A2-7619-7A4B-8EF8-CCE33DECB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765" y="365126"/>
            <a:ext cx="8422585" cy="591477"/>
          </a:xfrm>
        </p:spPr>
        <p:txBody>
          <a:bodyPr/>
          <a:lstStyle/>
          <a:p>
            <a:r>
              <a:rPr lang="en-US" dirty="0"/>
              <a:t>Let’s get into some code!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57ADF3-BC6F-094B-A4BB-48088FEFBB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210274-8794-874F-951C-B9D3C44E00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A5F663-C462-2143-A1FE-FEC5BACE01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937" y="1678328"/>
            <a:ext cx="3670569" cy="426549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97DD554-DEE1-154F-B644-DD5508EC58A6}"/>
              </a:ext>
            </a:extLst>
          </p:cNvPr>
          <p:cNvSpPr/>
          <p:nvPr/>
        </p:nvSpPr>
        <p:spPr>
          <a:xfrm>
            <a:off x="4759206" y="1732929"/>
            <a:ext cx="3941197" cy="78652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Open up </a:t>
            </a:r>
          </a:p>
          <a:p>
            <a:r>
              <a:rPr lang="en-US" sz="2000" dirty="0">
                <a:solidFill>
                  <a:schemeClr val="bg1"/>
                </a:solidFill>
              </a:rPr>
              <a:t>﻿</a:t>
            </a:r>
            <a:r>
              <a:rPr lang="en-US" sz="2000" dirty="0" err="1">
                <a:solidFill>
                  <a:schemeClr val="bg1"/>
                </a:solidFill>
              </a:rPr>
              <a:t>A_Basic_Test_Drive.R</a:t>
            </a:r>
            <a:endParaRPr lang="en-US" sz="2000" dirty="0">
              <a:solidFill>
                <a:schemeClr val="bg1"/>
              </a:solidFill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C49E172-B9F2-3749-834D-B148B4CD29E7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8C8C2A0-F88A-E24A-8E72-7A21EDF2AFA8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621816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7/6/25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Amazon X-Ray: Movie Meta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pic>
        <p:nvPicPr>
          <p:cNvPr id="6" name="Picture 5" descr="Image result for force awakens x ray amazon">
            <a:extLst>
              <a:ext uri="{FF2B5EF4-FFF2-40B4-BE49-F238E27FC236}">
                <a16:creationId xmlns:a16="http://schemas.microsoft.com/office/drawing/2014/main" id="{D63EAA9F-39DF-4B05-A41E-DA65DE8A84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358"/>
          <a:stretch/>
        </p:blipFill>
        <p:spPr bwMode="auto">
          <a:xfrm>
            <a:off x="189897" y="2172866"/>
            <a:ext cx="4224106" cy="3140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40C16EF-D21E-42CC-885A-A42D564CB5CA}"/>
              </a:ext>
            </a:extLst>
          </p:cNvPr>
          <p:cNvSpPr/>
          <p:nvPr/>
        </p:nvSpPr>
        <p:spPr>
          <a:xfrm>
            <a:off x="189897" y="1187745"/>
            <a:ext cx="4206240" cy="78652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Left Hand Screen:</a:t>
            </a:r>
          </a:p>
          <a:p>
            <a:r>
              <a:rPr lang="en-US" sz="2000" dirty="0">
                <a:solidFill>
                  <a:schemeClr val="bg1"/>
                </a:solidFill>
              </a:rPr>
              <a:t>Actor Information &amp; Trivia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63763F2-851C-4BF6-9173-27A06AAF4A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1391"/>
          <a:stretch/>
        </p:blipFill>
        <p:spPr>
          <a:xfrm>
            <a:off x="4551028" y="2167670"/>
            <a:ext cx="4220509" cy="316107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80BC9DA-D0B9-402A-B935-9A92DE951947}"/>
              </a:ext>
            </a:extLst>
          </p:cNvPr>
          <p:cNvSpPr/>
          <p:nvPr/>
        </p:nvSpPr>
        <p:spPr>
          <a:xfrm>
            <a:off x="4551028" y="1191601"/>
            <a:ext cx="4206240" cy="78267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Center “Pop-over” Screen:</a:t>
            </a:r>
          </a:p>
          <a:p>
            <a:r>
              <a:rPr lang="en-US" dirty="0">
                <a:solidFill>
                  <a:schemeClr val="bg1"/>
                </a:solidFill>
              </a:rPr>
              <a:t>Scenes, Cast, Characters, Music &amp; Trivia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BB4DEFF-D58E-EF41-A17A-06773B55715D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6C92A04-66A5-9046-82CB-989FB35E9064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705478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7/6/25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practice! </a:t>
            </a:r>
            <a:r>
              <a:rPr lang="en-US" b="1" dirty="0"/>
              <a:t>Open </a:t>
            </a:r>
            <a:r>
              <a:rPr lang="en-US" b="1" dirty="0" err="1"/>
              <a:t>B_Amazon_Xray.R</a:t>
            </a:r>
            <a:br>
              <a:rPr lang="en-US" b="1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CAC390-920B-45B2-A25F-81DBEFA746B1}"/>
              </a:ext>
            </a:extLst>
          </p:cNvPr>
          <p:cNvSpPr txBox="1"/>
          <p:nvPr/>
        </p:nvSpPr>
        <p:spPr>
          <a:xfrm>
            <a:off x="240631" y="1786035"/>
            <a:ext cx="1445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Your choice!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E6549BB-6AF5-468A-8D72-A45EED7452EF}"/>
              </a:ext>
            </a:extLst>
          </p:cNvPr>
          <p:cNvSpPr/>
          <p:nvPr/>
        </p:nvSpPr>
        <p:spPr>
          <a:xfrm>
            <a:off x="228600" y="1100508"/>
            <a:ext cx="8686800" cy="70658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Learning Outcome: Following a consistent workflow, load, clean, &amp; analyze real data with multiple data types to establish basic familiarity.</a:t>
            </a:r>
          </a:p>
        </p:txBody>
      </p:sp>
      <p:pic>
        <p:nvPicPr>
          <p:cNvPr id="9" name="Picture 2" descr="Image result for star wars force awakens">
            <a:extLst>
              <a:ext uri="{FF2B5EF4-FFF2-40B4-BE49-F238E27FC236}">
                <a16:creationId xmlns:a16="http://schemas.microsoft.com/office/drawing/2014/main" id="{8E7D28FF-4104-42E8-871E-1120885166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632" y="2124023"/>
            <a:ext cx="2073426" cy="3110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8EBA63F-83CB-E648-A8AE-A0C90EAEC667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8B3C3C3-76B3-3C4B-B7C0-959A68F49114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16401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7/6/25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ggplot2 is the grammar of graphics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15311" y="1229710"/>
            <a:ext cx="4490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ggplot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plotDF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colour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 name))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9662" y="1899126"/>
            <a:ext cx="4064677" cy="289193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Rectangle 8"/>
          <p:cNvSpPr/>
          <p:nvPr/>
        </p:nvSpPr>
        <p:spPr>
          <a:xfrm>
            <a:off x="228600" y="5672137"/>
            <a:ext cx="8686800" cy="3345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Layers are declared and added in sequence to construct a visual</a:t>
            </a:r>
            <a:r>
              <a:rPr lang="en-US" sz="1600" dirty="0">
                <a:solidFill>
                  <a:schemeClr val="bg1"/>
                </a:solidFill>
              </a:rPr>
              <a:t>. </a:t>
            </a:r>
            <a:r>
              <a:rPr lang="en-US" sz="1600" dirty="0"/>
              <a:t> 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FA46143-F893-E44F-AD69-C37965AD1F24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B44F3EC-460E-9240-9902-0BD51D854652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182875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7/6/25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ggplot2: adding a layer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09903" y="1103587"/>
            <a:ext cx="714971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ggplot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plotDF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colour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 name)) + 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geom_segment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(x = start,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xend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 end,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   y = id,   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yend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 id), linewidth = 3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FBDB3E5-C2E3-2D4F-8BDF-1E07E8CBBE30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4469B4F-6C9B-2749-8420-DCFB77E6BA54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B9C9E193-DBAC-26CB-F0FF-32D286EB46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173901"/>
            <a:ext cx="7772400" cy="3924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99724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7/6/25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ggplot2: adding a layer of text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2630AD0-C9A0-D44F-9189-9F5739871CFA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782E8B2-6D14-BE45-AA98-F9D7DDE1ED6D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28BE077-531C-864E-EB00-3143FD722701}"/>
              </a:ext>
            </a:extLst>
          </p:cNvPr>
          <p:cNvSpPr txBox="1"/>
          <p:nvPr/>
        </p:nvSpPr>
        <p:spPr>
          <a:xfrm>
            <a:off x="409903" y="1103587"/>
            <a:ext cx="681148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ggplot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plotDF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colour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= name)) + 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geom_segment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(x = start,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xend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= end,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   y = id,   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yend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= id), linewidth = 3) +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geom_text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(data=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plotDF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(x = end, y = id, label = name), 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         size = 2.25, color = 'black', alpha = 0.5,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check_overlap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= TRUE) +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62F364-11A0-9F85-9924-9A2AB6F423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566" y="2390769"/>
            <a:ext cx="8330868" cy="3624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22165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7/6/25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gpplot2: Adding an aesthetics layer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28600" y="1673307"/>
            <a:ext cx="914400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ggplot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plotDF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colour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= name)) + 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geom_segment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(x = start,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xend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= end,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   y = id,   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yend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= id), linewidth = 3) +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geom_text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(data=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plotDF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(x = end, y = id, label = name), 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    size = 2.25, color = 'black', alpha = 0.5,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check_overlap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= TRUE) +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theme_gdocs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() + theme(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legend.position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= "none") +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ggtitle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movieTitle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FB38CAE-25FC-3E47-BE88-635D62A24A72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1F8E37D-88B8-8149-B311-865C5CF94306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277589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6E382-4F61-4E24-BE1A-377EC83D0E3A}" type="datetime1">
              <a:rPr lang="en-US" smtClean="0"/>
              <a:t>7/6/25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A3E1EEA-96A1-664B-AAC6-0DCFA4A99EFC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9B80FFA-2A2D-624F-919E-F422491608A3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FCEB10CB-1C0D-90B2-1D3C-47D29427B4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208" y="1136175"/>
            <a:ext cx="9157208" cy="4592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58639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7/6/25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pic>
        <p:nvPicPr>
          <p:cNvPr id="1026" name="Picture 2" descr="Image result for fun me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1524000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7F00C7E-4C93-7B4B-B407-8C00E1AE2284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A214020-828D-BB49-AF73-5D1151DAB392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00393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7F51139-A6BB-7441-A87E-0972800B83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7/6/25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48E7CEB-D988-9F4C-AD97-63C5B5BBE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Introductions…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B822B3-21DC-C344-82E3-B52E38848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71DBD-90CD-D347-B580-C0741CCAF0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1A3DCA-2F1C-834F-9075-976A8E3093CD}"/>
              </a:ext>
            </a:extLst>
          </p:cNvPr>
          <p:cNvSpPr txBox="1"/>
          <p:nvPr/>
        </p:nvSpPr>
        <p:spPr>
          <a:xfrm>
            <a:off x="874059" y="1828800"/>
            <a:ext cx="4825937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Locations?</a:t>
            </a:r>
          </a:p>
          <a:p>
            <a:r>
              <a:rPr lang="en-US" sz="2800" dirty="0"/>
              <a:t>Professions?</a:t>
            </a:r>
          </a:p>
          <a:p>
            <a:r>
              <a:rPr lang="en-US" sz="2800" dirty="0"/>
              <a:t>Hopeful Professions/Industries?</a:t>
            </a:r>
          </a:p>
          <a:p>
            <a:r>
              <a:rPr lang="en-US" sz="2800" dirty="0"/>
              <a:t>Coding Experience?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09F65CB-83A3-5843-A416-106A54D59C68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928AF32-EB77-1144-9EF8-BFAB62D5C653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973284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BE6AEE1-F573-515A-75F0-092E449294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7/6/25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C558FEE-86BA-01BB-FE41-B67345C190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9DA202-7575-50EB-A72A-5DFEA8429E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60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7DA079-B026-DD26-75B2-4A8626AC6F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533077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2B90568-C416-B348-A527-359D3EDFC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7/6/25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238F365-A7AE-7E49-924D-62B32EC66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 you just saw R has many data types.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6F351A-4915-764C-BB76-11BE8C8DB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61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476CFE-666B-0A47-B245-DFDB24BF99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80257D2-0DB8-1D4E-971C-A62246946FE2}"/>
              </a:ext>
            </a:extLst>
          </p:cNvPr>
          <p:cNvSpPr/>
          <p:nvPr/>
        </p:nvSpPr>
        <p:spPr>
          <a:xfrm>
            <a:off x="4774509" y="3651249"/>
            <a:ext cx="3823108" cy="18430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C6CD331-F989-3E47-9C47-A0FA15B39A3C}"/>
              </a:ext>
            </a:extLst>
          </p:cNvPr>
          <p:cNvSpPr/>
          <p:nvPr/>
        </p:nvSpPr>
        <p:spPr>
          <a:xfrm>
            <a:off x="560147" y="3651249"/>
            <a:ext cx="3823108" cy="18430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8001D89-CE33-1047-AE7E-EBF7DA859034}"/>
              </a:ext>
            </a:extLst>
          </p:cNvPr>
          <p:cNvSpPr/>
          <p:nvPr/>
        </p:nvSpPr>
        <p:spPr>
          <a:xfrm>
            <a:off x="4774509" y="1319650"/>
            <a:ext cx="3823108" cy="21695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62E0F35-4880-6E48-B3D4-0FF629CE45A7}"/>
              </a:ext>
            </a:extLst>
          </p:cNvPr>
          <p:cNvSpPr/>
          <p:nvPr/>
        </p:nvSpPr>
        <p:spPr>
          <a:xfrm>
            <a:off x="560147" y="1319650"/>
            <a:ext cx="3823108" cy="21695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E363D1D8-6D34-1E4A-8A8E-02F286840748}"/>
              </a:ext>
            </a:extLst>
          </p:cNvPr>
          <p:cNvGraphicFramePr>
            <a:graphicFrameLocks noGrp="1"/>
          </p:cNvGraphicFramePr>
          <p:nvPr/>
        </p:nvGraphicFramePr>
        <p:xfrm>
          <a:off x="1102891" y="2005103"/>
          <a:ext cx="609600" cy="952500"/>
        </p:xfrm>
        <a:graphic>
          <a:graphicData uri="http://schemas.openxmlformats.org/drawingml/2006/table">
            <a:tbl>
              <a:tblPr>
                <a:tableStyleId>{93296810-A885-4BE3-A3E7-6D5BEEA58F35}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867252433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5811985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6440272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8378463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3.47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5405410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91833029"/>
                  </a:ext>
                </a:extLst>
              </a:tr>
            </a:tbl>
          </a:graphicData>
        </a:graphic>
      </p:graphicFrame>
      <p:pic>
        <p:nvPicPr>
          <p:cNvPr id="11" name="Picture 2" descr="R">
            <a:extLst>
              <a:ext uri="{FF2B5EF4-FFF2-40B4-BE49-F238E27FC236}">
                <a16:creationId xmlns:a16="http://schemas.microsoft.com/office/drawing/2014/main" id="{3D45DBED-A43C-C643-B0A7-96706D6862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8478" y="1853469"/>
            <a:ext cx="478378" cy="370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3">
            <a:extLst>
              <a:ext uri="{FF2B5EF4-FFF2-40B4-BE49-F238E27FC236}">
                <a16:creationId xmlns:a16="http://schemas.microsoft.com/office/drawing/2014/main" id="{751BDF3E-6601-234A-B33B-C0B6D48988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68253" y="2347322"/>
            <a:ext cx="1338828" cy="246221"/>
          </a:xfrm>
          <a:prstGeom prst="rect">
            <a:avLst/>
          </a:prstGeom>
          <a:solidFill>
            <a:schemeClr val="bg1">
              <a:lumMod val="75000"/>
            </a:schemeClr>
          </a:solidFill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000" dirty="0">
                <a:latin typeface="Lucida Console" panose="020B0609040504020204" pitchFamily="49" charset="0"/>
              </a:rPr>
              <a:t>c(1,10,12,3.47)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AE41143-DD6F-5344-B4EA-FFAED35FA9F4}"/>
              </a:ext>
            </a:extLst>
          </p:cNvPr>
          <p:cNvSpPr/>
          <p:nvPr/>
        </p:nvSpPr>
        <p:spPr>
          <a:xfrm>
            <a:off x="558769" y="5892475"/>
            <a:ext cx="8026463" cy="33424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In R, a vector can be numeric, Boolean (T/F), factors, or contain strings.</a:t>
            </a: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BEBB10D5-3406-6846-B87D-2EAA34E132A2}"/>
              </a:ext>
            </a:extLst>
          </p:cNvPr>
          <p:cNvGraphicFramePr>
            <a:graphicFrameLocks noGrp="1"/>
          </p:cNvGraphicFramePr>
          <p:nvPr/>
        </p:nvGraphicFramePr>
        <p:xfrm>
          <a:off x="958811" y="4340439"/>
          <a:ext cx="609600" cy="952500"/>
        </p:xfrm>
        <a:graphic>
          <a:graphicData uri="http://schemas.openxmlformats.org/drawingml/2006/table">
            <a:tbl>
              <a:tblPr>
                <a:tableStyleId>{93296810-A885-4BE3-A3E7-6D5BEEA58F35}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968289917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100" u="none" strike="noStrike" kern="1200" dirty="0">
                          <a:effectLst/>
                        </a:rPr>
                        <a:t>TRUE</a:t>
                      </a:r>
                      <a:endParaRPr lang="en-US" sz="11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8980354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100" u="none" strike="noStrike" kern="1200" dirty="0">
                          <a:effectLst/>
                        </a:rPr>
                        <a:t>TRUE</a:t>
                      </a:r>
                      <a:endParaRPr lang="en-US" sz="11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8840767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100" u="none" strike="noStrike" kern="1200" dirty="0">
                          <a:effectLst/>
                        </a:rPr>
                        <a:t>FALSE</a:t>
                      </a:r>
                      <a:endParaRPr lang="en-US" sz="11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4010597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100" u="none" strike="noStrike" kern="1200" dirty="0">
                          <a:effectLst/>
                        </a:rPr>
                        <a:t>TRUE</a:t>
                      </a:r>
                      <a:endParaRPr lang="en-US" sz="11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432335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100" u="none" strike="noStrike" kern="1200" dirty="0">
                          <a:effectLst/>
                        </a:rPr>
                        <a:t>FALSE</a:t>
                      </a:r>
                      <a:endParaRPr lang="en-US" sz="11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43457734"/>
                  </a:ext>
                </a:extLst>
              </a:tr>
            </a:tbl>
          </a:graphicData>
        </a:graphic>
      </p:graphicFrame>
      <p:sp>
        <p:nvSpPr>
          <p:cNvPr id="15" name="Rectangle 4">
            <a:extLst>
              <a:ext uri="{FF2B5EF4-FFF2-40B4-BE49-F238E27FC236}">
                <a16:creationId xmlns:a16="http://schemas.microsoft.com/office/drawing/2014/main" id="{A28961D8-BE0B-F245-AA28-73B1A2601E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82714" y="4608090"/>
            <a:ext cx="2569934" cy="553998"/>
          </a:xfrm>
          <a:prstGeom prst="rect">
            <a:avLst/>
          </a:prstGeom>
          <a:solidFill>
            <a:schemeClr val="bg1">
              <a:lumMod val="75000"/>
            </a:schemeClr>
          </a:solidFill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000" dirty="0">
                <a:latin typeface="Lucida Console" panose="020B0609040504020204" pitchFamily="49" charset="0"/>
              </a:rPr>
              <a:t>c(T, T, F, T, F)</a:t>
            </a:r>
          </a:p>
          <a:p>
            <a:r>
              <a:rPr lang="en-US" altLang="en-US" sz="1000" dirty="0">
                <a:latin typeface="Lucida Console" panose="020B0609040504020204" pitchFamily="49" charset="0"/>
              </a:rPr>
              <a:t>c(TRUE,TRUE, FALSE, TRUE,FALSE)</a:t>
            </a:r>
          </a:p>
          <a:p>
            <a:r>
              <a:rPr lang="en-US" altLang="en-US" sz="1000" dirty="0">
                <a:latin typeface="Lucida Console" panose="020B0609040504020204" pitchFamily="49" charset="0"/>
              </a:rPr>
              <a:t>c(T,TRUE, F, TRUE,FALSE)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4CA31F9-4DB4-214C-8252-ADBBF7B03513}"/>
              </a:ext>
            </a:extLst>
          </p:cNvPr>
          <p:cNvSpPr/>
          <p:nvPr/>
        </p:nvSpPr>
        <p:spPr>
          <a:xfrm>
            <a:off x="6001627" y="1850533"/>
            <a:ext cx="2560316" cy="21544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>
            <a:spAutoFit/>
          </a:bodyPr>
          <a:lstStyle/>
          <a:p>
            <a:r>
              <a:rPr lang="en-US" sz="800" dirty="0" err="1">
                <a:latin typeface="Lucida Console" panose="020B0609040504020204" pitchFamily="49" charset="0"/>
              </a:rPr>
              <a:t>as.factor</a:t>
            </a:r>
            <a:r>
              <a:rPr lang="en-US" sz="800" dirty="0">
                <a:latin typeface="Lucida Console" panose="020B0609040504020204" pitchFamily="49" charset="0"/>
              </a:rPr>
              <a:t>(c('MALE','FEMALE','FEMALE'))</a:t>
            </a:r>
          </a:p>
        </p:txBody>
      </p:sp>
      <p:sp>
        <p:nvSpPr>
          <p:cNvPr id="17" name="Rectangle 7">
            <a:extLst>
              <a:ext uri="{FF2B5EF4-FFF2-40B4-BE49-F238E27FC236}">
                <a16:creationId xmlns:a16="http://schemas.microsoft.com/office/drawing/2014/main" id="{5406D455-292E-7747-BE66-1FFF7F77B2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89100" y="2236043"/>
            <a:ext cx="1585370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[1] MALE FEMALE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FEMALE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Levels: FEMALE MALE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82236B6-63F6-974B-BBAC-368DAB766A10}"/>
              </a:ext>
            </a:extLst>
          </p:cNvPr>
          <p:cNvSpPr/>
          <p:nvPr/>
        </p:nvSpPr>
        <p:spPr>
          <a:xfrm>
            <a:off x="5491711" y="4195814"/>
            <a:ext cx="2262158" cy="246221"/>
          </a:xfrm>
          <a:prstGeom prst="rect">
            <a:avLst/>
          </a:prstGeom>
          <a:solidFill>
            <a:schemeClr val="bg1">
              <a:lumMod val="75000"/>
            </a:schemeClr>
          </a:solidFill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000" dirty="0">
                <a:latin typeface="Lucida Console" panose="020B0609040504020204" pitchFamily="49" charset="0"/>
              </a:rPr>
              <a:t>c('MALE','FEMALE','FEMALE')</a:t>
            </a:r>
          </a:p>
        </p:txBody>
      </p:sp>
      <p:sp>
        <p:nvSpPr>
          <p:cNvPr id="19" name="Rectangle 7">
            <a:extLst>
              <a:ext uri="{FF2B5EF4-FFF2-40B4-BE49-F238E27FC236}">
                <a16:creationId xmlns:a16="http://schemas.microsoft.com/office/drawing/2014/main" id="{1C8CBAB5-5359-5947-A97F-385190EE5E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45572" y="4520626"/>
            <a:ext cx="2154436" cy="15388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[1] </a:t>
            </a:r>
            <a:r>
              <a:rPr lang="en-US" altLang="en-US" sz="1000" dirty="0">
                <a:solidFill>
                  <a:srgbClr val="000000"/>
                </a:solidFill>
                <a:latin typeface="Lucida Console" panose="020B0609040504020204" pitchFamily="49" charset="0"/>
              </a:rPr>
              <a:t>"MALE" "FEMALE" "FEMALE"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0" name="Picture 10" descr="Image result for excel logo">
            <a:extLst>
              <a:ext uri="{FF2B5EF4-FFF2-40B4-BE49-F238E27FC236}">
                <a16:creationId xmlns:a16="http://schemas.microsoft.com/office/drawing/2014/main" id="{8402CD99-E166-7347-AF90-1CA06A149B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9186" y="1615222"/>
            <a:ext cx="397011" cy="389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C4459D02-E431-644F-A97B-3E4841D2AC7E}"/>
              </a:ext>
            </a:extLst>
          </p:cNvPr>
          <p:cNvSpPr/>
          <p:nvPr/>
        </p:nvSpPr>
        <p:spPr>
          <a:xfrm>
            <a:off x="560147" y="1100091"/>
            <a:ext cx="3823108" cy="297400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Numeric/Integer</a:t>
            </a:r>
          </a:p>
        </p:txBody>
      </p:sp>
      <p:pic>
        <p:nvPicPr>
          <p:cNvPr id="22" name="Picture 10" descr="Image result for excel logo">
            <a:extLst>
              <a:ext uri="{FF2B5EF4-FFF2-40B4-BE49-F238E27FC236}">
                <a16:creationId xmlns:a16="http://schemas.microsoft.com/office/drawing/2014/main" id="{C9F1AF0A-EB24-3747-B9E1-4EEF10EFC7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105" y="3947942"/>
            <a:ext cx="397011" cy="389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R">
            <a:extLst>
              <a:ext uri="{FF2B5EF4-FFF2-40B4-BE49-F238E27FC236}">
                <a16:creationId xmlns:a16="http://schemas.microsoft.com/office/drawing/2014/main" id="{67E8D2FC-0F03-764E-9829-406E8A00A1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8492" y="4158492"/>
            <a:ext cx="478378" cy="370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96BD8C86-AC7E-DE4A-A9DF-739938DD057D}"/>
              </a:ext>
            </a:extLst>
          </p:cNvPr>
          <p:cNvSpPr/>
          <p:nvPr/>
        </p:nvSpPr>
        <p:spPr>
          <a:xfrm>
            <a:off x="560147" y="3518453"/>
            <a:ext cx="3823108" cy="297400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Boolean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B14BBED-FAAA-F04C-B675-E0BCFD77D09A}"/>
              </a:ext>
            </a:extLst>
          </p:cNvPr>
          <p:cNvSpPr/>
          <p:nvPr/>
        </p:nvSpPr>
        <p:spPr>
          <a:xfrm>
            <a:off x="4774509" y="1100091"/>
            <a:ext cx="3823108" cy="297400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Factors (Distinct Classes)</a:t>
            </a:r>
          </a:p>
        </p:txBody>
      </p:sp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68295D2E-9966-6F42-993A-2457A277BD97}"/>
              </a:ext>
            </a:extLst>
          </p:cNvPr>
          <p:cNvGraphicFramePr>
            <a:graphicFrameLocks noGrp="1"/>
          </p:cNvGraphicFramePr>
          <p:nvPr/>
        </p:nvGraphicFramePr>
        <p:xfrm>
          <a:off x="4848705" y="2002695"/>
          <a:ext cx="609600" cy="571500"/>
        </p:xfrm>
        <a:graphic>
          <a:graphicData uri="http://schemas.openxmlformats.org/drawingml/2006/table">
            <a:tbl>
              <a:tblPr>
                <a:tableStyleId>{93296810-A885-4BE3-A3E7-6D5BEEA58F35}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175243767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MALE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5103715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FEMALE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7539996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FEMALE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68722079"/>
                  </a:ext>
                </a:extLst>
              </a:tr>
            </a:tbl>
          </a:graphicData>
        </a:graphic>
      </p:graphicFrame>
      <p:pic>
        <p:nvPicPr>
          <p:cNvPr id="27" name="Picture 2" descr="R">
            <a:extLst>
              <a:ext uri="{FF2B5EF4-FFF2-40B4-BE49-F238E27FC236}">
                <a16:creationId xmlns:a16="http://schemas.microsoft.com/office/drawing/2014/main" id="{CE402CBE-189E-5C4E-B1C5-AA4525A2C5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2596" y="1439572"/>
            <a:ext cx="478378" cy="370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0" descr="Image result for excel logo">
            <a:extLst>
              <a:ext uri="{FF2B5EF4-FFF2-40B4-BE49-F238E27FC236}">
                <a16:creationId xmlns:a16="http://schemas.microsoft.com/office/drawing/2014/main" id="{5B7AA8D1-AEC3-5F4A-828F-D7B3AA430F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5000" y="1460172"/>
            <a:ext cx="397011" cy="389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021276B0-4531-4D4C-B7D1-8F2F963A53F8}"/>
              </a:ext>
            </a:extLst>
          </p:cNvPr>
          <p:cNvSpPr/>
          <p:nvPr/>
        </p:nvSpPr>
        <p:spPr>
          <a:xfrm>
            <a:off x="4774509" y="3516626"/>
            <a:ext cx="3823108" cy="297400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STRING (just text)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BA2D8D4-2D04-154A-8168-1CE5D0E1C639}"/>
              </a:ext>
            </a:extLst>
          </p:cNvPr>
          <p:cNvSpPr txBox="1"/>
          <p:nvPr/>
        </p:nvSpPr>
        <p:spPr>
          <a:xfrm rot="16200000">
            <a:off x="5385218" y="2058695"/>
            <a:ext cx="9781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u="sng" dirty="0"/>
              <a:t>Unordered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7D145E1-BEBC-1146-8F2A-5803EDC37950}"/>
              </a:ext>
            </a:extLst>
          </p:cNvPr>
          <p:cNvSpPr txBox="1"/>
          <p:nvPr/>
        </p:nvSpPr>
        <p:spPr>
          <a:xfrm rot="16200000">
            <a:off x="5508310" y="2925469"/>
            <a:ext cx="7224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u="sng" dirty="0"/>
              <a:t>Ordinal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6CF86EE-DE9F-6048-8E15-D58821BFFB97}"/>
              </a:ext>
            </a:extLst>
          </p:cNvPr>
          <p:cNvSpPr/>
          <p:nvPr/>
        </p:nvSpPr>
        <p:spPr>
          <a:xfrm>
            <a:off x="6039727" y="2843044"/>
            <a:ext cx="2185214" cy="21544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>
            <a:spAutoFit/>
          </a:bodyPr>
          <a:lstStyle/>
          <a:p>
            <a:r>
              <a:rPr lang="en-US" sz="800" dirty="0" err="1">
                <a:latin typeface="Lucida Console" panose="020B0609040504020204" pitchFamily="49" charset="0"/>
              </a:rPr>
              <a:t>as.factor</a:t>
            </a:r>
            <a:r>
              <a:rPr lang="en-US" sz="800" dirty="0">
                <a:latin typeface="Lucida Console" panose="020B0609040504020204" pitchFamily="49" charset="0"/>
              </a:rPr>
              <a:t>(c(‘</a:t>
            </a:r>
            <a:r>
              <a:rPr lang="en-US" sz="800" dirty="0" err="1">
                <a:latin typeface="Lucida Console" panose="020B0609040504020204" pitchFamily="49" charset="0"/>
              </a:rPr>
              <a:t>High',‘Med',‘Low</a:t>
            </a:r>
            <a:r>
              <a:rPr lang="en-US" sz="800" dirty="0">
                <a:latin typeface="Lucida Console" panose="020B0609040504020204" pitchFamily="49" charset="0"/>
              </a:rPr>
              <a:t>'))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33C4FFAC-7818-FF44-B64C-F6BA06102A3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4375" r="37024"/>
          <a:stretch/>
        </p:blipFill>
        <p:spPr>
          <a:xfrm>
            <a:off x="6381741" y="3128055"/>
            <a:ext cx="1733551" cy="300038"/>
          </a:xfrm>
          <a:prstGeom prst="rect">
            <a:avLst/>
          </a:prstGeom>
        </p:spPr>
      </p:pic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D9683E13-2276-7B44-A66F-58B9E5454AF3}"/>
              </a:ext>
            </a:extLst>
          </p:cNvPr>
          <p:cNvGraphicFramePr>
            <a:graphicFrameLocks noGrp="1"/>
          </p:cNvGraphicFramePr>
          <p:nvPr/>
        </p:nvGraphicFramePr>
        <p:xfrm>
          <a:off x="4858230" y="2826607"/>
          <a:ext cx="609600" cy="571500"/>
        </p:xfrm>
        <a:graphic>
          <a:graphicData uri="http://schemas.openxmlformats.org/drawingml/2006/table">
            <a:tbl>
              <a:tblPr>
                <a:tableStyleId>{93296810-A885-4BE3-A3E7-6D5BEEA58F35}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175243767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High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5103715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Med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7539996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Low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68722079"/>
                  </a:ext>
                </a:extLst>
              </a:tr>
            </a:tbl>
          </a:graphicData>
        </a:graphic>
      </p:graphicFrame>
      <p:sp>
        <p:nvSpPr>
          <p:cNvPr id="35" name="TextBox 34">
            <a:extLst>
              <a:ext uri="{FF2B5EF4-FFF2-40B4-BE49-F238E27FC236}">
                <a16:creationId xmlns:a16="http://schemas.microsoft.com/office/drawing/2014/main" id="{644F4D22-5C65-9F4A-8BB3-2396FD697CC1}"/>
              </a:ext>
            </a:extLst>
          </p:cNvPr>
          <p:cNvSpPr txBox="1"/>
          <p:nvPr/>
        </p:nvSpPr>
        <p:spPr>
          <a:xfrm rot="16200000">
            <a:off x="8494050" y="2069485"/>
            <a:ext cx="79861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/>
              <a:t>Cardinality</a:t>
            </a:r>
          </a:p>
          <a:p>
            <a:pPr algn="ctr"/>
            <a:r>
              <a:rPr lang="en-US" sz="1100" dirty="0"/>
              <a:t>2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AD5CD69-39B0-AD43-99DF-E41C20A85C04}"/>
              </a:ext>
            </a:extLst>
          </p:cNvPr>
          <p:cNvSpPr txBox="1"/>
          <p:nvPr/>
        </p:nvSpPr>
        <p:spPr>
          <a:xfrm rot="16200000">
            <a:off x="8494050" y="3036273"/>
            <a:ext cx="79861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/>
              <a:t>Cardinality</a:t>
            </a:r>
          </a:p>
          <a:p>
            <a:pPr algn="ctr"/>
            <a:r>
              <a:rPr lang="en-US" sz="1100" dirty="0"/>
              <a:t>3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81886AF1-BAE3-8946-83A8-79A5D34A0746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3541A367-8C98-A740-8056-73D64E2210C6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9923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2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1" grpId="0" animBg="1"/>
      <p:bldP spid="24" grpId="0" animBg="1"/>
      <p:bldP spid="25" grpId="0" animBg="1"/>
      <p:bldP spid="29" grpId="0" animBg="1"/>
      <p:bldP spid="30" grpId="0"/>
      <p:bldP spid="31" grpId="0"/>
      <p:bldP spid="32" grpId="0" animBg="1"/>
      <p:bldP spid="35" grpId="0"/>
      <p:bldP spid="36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230" y="365126"/>
            <a:ext cx="8307120" cy="591477"/>
          </a:xfrm>
        </p:spPr>
        <p:txBody>
          <a:bodyPr/>
          <a:lstStyle/>
          <a:p>
            <a:r>
              <a:rPr lang="en-US" dirty="0"/>
              <a:t>More Complex Common R Object Types - Matrix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3EFC8-4232-4598-94F6-94C0EBAFC469}" type="datetime1">
              <a:rPr lang="en-US" smtClean="0"/>
              <a:t>7/6/25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62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 </a:t>
            </a:r>
          </a:p>
        </p:txBody>
      </p:sp>
      <p:pic>
        <p:nvPicPr>
          <p:cNvPr id="8" name="Picture 2" descr="R">
            <a:extLst>
              <a:ext uri="{FF2B5EF4-FFF2-40B4-BE49-F238E27FC236}">
                <a16:creationId xmlns:a16="http://schemas.microsoft.com/office/drawing/2014/main" id="{11EF2ABC-BE3E-4FA6-BC36-D10C5F0CE4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0830" y="1761239"/>
            <a:ext cx="478378" cy="370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C43EFFA9-F6F7-41FD-9E92-35864945C357}"/>
              </a:ext>
            </a:extLst>
          </p:cNvPr>
          <p:cNvGraphicFramePr>
            <a:graphicFrameLocks noGrp="1"/>
          </p:cNvGraphicFramePr>
          <p:nvPr/>
        </p:nvGraphicFramePr>
        <p:xfrm>
          <a:off x="1466850" y="2291092"/>
          <a:ext cx="2438400" cy="2095500"/>
        </p:xfrm>
        <a:graphic>
          <a:graphicData uri="http://schemas.openxmlformats.org/drawingml/2006/table">
            <a:tbl>
              <a:tblPr>
                <a:tableStyleId>{93296810-A885-4BE3-A3E7-6D5BEEA58F35}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2469119719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65299335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93141886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91378057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RowID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breaks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wool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tension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9177867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9179958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30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3230319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54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3336976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5293629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70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3005105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52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5969833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51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173598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4044024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5400615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M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64362663"/>
                  </a:ext>
                </a:extLst>
              </a:tr>
            </a:tbl>
          </a:graphicData>
        </a:graphic>
      </p:graphicFrame>
      <p:pic>
        <p:nvPicPr>
          <p:cNvPr id="10" name="Picture 10" descr="Image result for excel logo">
            <a:extLst>
              <a:ext uri="{FF2B5EF4-FFF2-40B4-BE49-F238E27FC236}">
                <a16:creationId xmlns:a16="http://schemas.microsoft.com/office/drawing/2014/main" id="{A4412CD0-4E29-4683-869D-1BCF3F0470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7544" y="1834691"/>
            <a:ext cx="397011" cy="389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4FBE488-E803-46D3-A80F-B3542A015599}"/>
              </a:ext>
            </a:extLst>
          </p:cNvPr>
          <p:cNvSpPr/>
          <p:nvPr/>
        </p:nvSpPr>
        <p:spPr>
          <a:xfrm>
            <a:off x="92597" y="5721081"/>
            <a:ext cx="8779798" cy="50564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Matrices are organized into rows &amp; columns.  Row names are not actually a vector of the matrix but are an attribute of the matrix.  In excel you would need a standalone vector to capture that information.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E03AA72-6817-4D67-8D8C-21E23A0DA8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9113" y="2291092"/>
            <a:ext cx="2457450" cy="17526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ABF75034-7960-4D90-92F6-03555251D1D8}"/>
              </a:ext>
            </a:extLst>
          </p:cNvPr>
          <p:cNvSpPr/>
          <p:nvPr/>
        </p:nvSpPr>
        <p:spPr>
          <a:xfrm>
            <a:off x="208230" y="1086231"/>
            <a:ext cx="8664165" cy="4166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Matrices are 2 dimensional data (rows/columns).  Each column must be the same type.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3D248D2-A344-4958-A50B-A9E7590D792F}"/>
              </a:ext>
            </a:extLst>
          </p:cNvPr>
          <p:cNvSpPr/>
          <p:nvPr/>
        </p:nvSpPr>
        <p:spPr>
          <a:xfrm>
            <a:off x="5305331" y="4053267"/>
            <a:ext cx="1077362" cy="24010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All strings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3101405-39D9-ED4A-8D4E-97DFBA23E1F2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3336D16-849E-A54F-A9B6-714A748A8E42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365785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230" y="365126"/>
            <a:ext cx="8307120" cy="591477"/>
          </a:xfrm>
        </p:spPr>
        <p:txBody>
          <a:bodyPr/>
          <a:lstStyle/>
          <a:p>
            <a:r>
              <a:rPr lang="en-US" sz="2800" dirty="0"/>
              <a:t>More Complex Common R Object Types – List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3EFC8-4232-4598-94F6-94C0EBAFC469}" type="datetime1">
              <a:rPr lang="en-US" smtClean="0"/>
              <a:t>7/6/25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63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4FBE488-E803-46D3-A80F-B3542A015599}"/>
              </a:ext>
            </a:extLst>
          </p:cNvPr>
          <p:cNvSpPr/>
          <p:nvPr/>
        </p:nvSpPr>
        <p:spPr>
          <a:xfrm>
            <a:off x="115747" y="5721081"/>
            <a:ext cx="8469485" cy="38001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Lists are useful for data organization but can be complex and difficult to navigate to get specific information.</a:t>
            </a:r>
            <a:endParaRPr lang="en-US" sz="1200" b="1" u="sng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C31E1F7-5AE2-4F33-88EB-3D0457EDB47E}"/>
              </a:ext>
            </a:extLst>
          </p:cNvPr>
          <p:cNvSpPr/>
          <p:nvPr/>
        </p:nvSpPr>
        <p:spPr>
          <a:xfrm>
            <a:off x="208230" y="1086231"/>
            <a:ext cx="8664165" cy="4166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Lists are multi-dimensional objects that can contain different data types of different lengths.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1746861-E717-43F6-85F0-A44C43B8DF26}"/>
              </a:ext>
            </a:extLst>
          </p:cNvPr>
          <p:cNvSpPr/>
          <p:nvPr/>
        </p:nvSpPr>
        <p:spPr>
          <a:xfrm>
            <a:off x="2906163" y="1758134"/>
            <a:ext cx="986827" cy="3802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ListA</a:t>
            </a:r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AFC4C44-3DF1-4CDE-973A-0DEA4B18F25B}"/>
              </a:ext>
            </a:extLst>
          </p:cNvPr>
          <p:cNvSpPr/>
          <p:nvPr/>
        </p:nvSpPr>
        <p:spPr>
          <a:xfrm>
            <a:off x="3502183" y="2353834"/>
            <a:ext cx="1563797" cy="38024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single value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5C28B87-B051-4F1A-B36B-4545BFE352A0}"/>
              </a:ext>
            </a:extLst>
          </p:cNvPr>
          <p:cNvSpPr/>
          <p:nvPr/>
        </p:nvSpPr>
        <p:spPr>
          <a:xfrm>
            <a:off x="3502183" y="2897288"/>
            <a:ext cx="1563797" cy="38024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Single data frame or matrix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01C95AC-3A9B-448B-B2C9-90AD5FBB19CF}"/>
              </a:ext>
            </a:extLst>
          </p:cNvPr>
          <p:cNvSpPr/>
          <p:nvPr/>
        </p:nvSpPr>
        <p:spPr>
          <a:xfrm>
            <a:off x="3502182" y="3452504"/>
            <a:ext cx="1563797" cy="38024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single vector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3AB62C3-BC85-43CA-BCEA-988483011741}"/>
              </a:ext>
            </a:extLst>
          </p:cNvPr>
          <p:cNvSpPr/>
          <p:nvPr/>
        </p:nvSpPr>
        <p:spPr>
          <a:xfrm>
            <a:off x="3502181" y="3969875"/>
            <a:ext cx="1563797" cy="38024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Nested list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FD1A535-A6D0-482F-BB53-755F47846EDE}"/>
              </a:ext>
            </a:extLst>
          </p:cNvPr>
          <p:cNvSpPr/>
          <p:nvPr/>
        </p:nvSpPr>
        <p:spPr>
          <a:xfrm>
            <a:off x="4424129" y="4488060"/>
            <a:ext cx="1563797" cy="38024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Nested data frame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517992C-1230-4CBC-8D06-2AAF37A477B7}"/>
              </a:ext>
            </a:extLst>
          </p:cNvPr>
          <p:cNvSpPr/>
          <p:nvPr/>
        </p:nvSpPr>
        <p:spPr>
          <a:xfrm>
            <a:off x="4424129" y="4977394"/>
            <a:ext cx="1563797" cy="38024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Nested matrix</a:t>
            </a:r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9C2493B7-7CAB-4C6F-A336-F25270FCC1DB}"/>
              </a:ext>
            </a:extLst>
          </p:cNvPr>
          <p:cNvCxnSpPr>
            <a:cxnSpLocks/>
            <a:stCxn id="7" idx="2"/>
            <a:endCxn id="18" idx="1"/>
          </p:cNvCxnSpPr>
          <p:nvPr/>
        </p:nvCxnSpPr>
        <p:spPr>
          <a:xfrm rot="16200000" flipH="1">
            <a:off x="3248092" y="2289865"/>
            <a:ext cx="405577" cy="10260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486E3E9B-C4F1-4F42-A122-1E579EC0168D}"/>
              </a:ext>
            </a:extLst>
          </p:cNvPr>
          <p:cNvCxnSpPr>
            <a:cxnSpLocks/>
            <a:stCxn id="7" idx="2"/>
            <a:endCxn id="19" idx="1"/>
          </p:cNvCxnSpPr>
          <p:nvPr/>
        </p:nvCxnSpPr>
        <p:spPr>
          <a:xfrm rot="16200000" flipH="1">
            <a:off x="2976365" y="2561592"/>
            <a:ext cx="949031" cy="10260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E8D5980A-57D5-4507-977B-9AE839808831}"/>
              </a:ext>
            </a:extLst>
          </p:cNvPr>
          <p:cNvCxnSpPr>
            <a:cxnSpLocks/>
            <a:stCxn id="7" idx="2"/>
            <a:endCxn id="20" idx="1"/>
          </p:cNvCxnSpPr>
          <p:nvPr/>
        </p:nvCxnSpPr>
        <p:spPr>
          <a:xfrm rot="16200000" flipH="1">
            <a:off x="2698756" y="2839200"/>
            <a:ext cx="1504247" cy="10260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31F98FFA-52EE-447C-BCFA-A447E46E580A}"/>
              </a:ext>
            </a:extLst>
          </p:cNvPr>
          <p:cNvCxnSpPr>
            <a:stCxn id="7" idx="2"/>
            <a:endCxn id="21" idx="1"/>
          </p:cNvCxnSpPr>
          <p:nvPr/>
        </p:nvCxnSpPr>
        <p:spPr>
          <a:xfrm rot="16200000" flipH="1">
            <a:off x="2440070" y="3097887"/>
            <a:ext cx="2021618" cy="10260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A1585D52-0ED8-42D6-B5B8-46832F608F1B}"/>
              </a:ext>
            </a:extLst>
          </p:cNvPr>
          <p:cNvCxnSpPr>
            <a:stCxn id="21" idx="2"/>
            <a:endCxn id="22" idx="1"/>
          </p:cNvCxnSpPr>
          <p:nvPr/>
        </p:nvCxnSpPr>
        <p:spPr>
          <a:xfrm rot="16200000" flipH="1">
            <a:off x="4190073" y="4444127"/>
            <a:ext cx="328062" cy="14004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59EC3A04-F241-4C4E-AF44-621C6F0C7D46}"/>
              </a:ext>
            </a:extLst>
          </p:cNvPr>
          <p:cNvCxnSpPr>
            <a:stCxn id="21" idx="2"/>
            <a:endCxn id="23" idx="1"/>
          </p:cNvCxnSpPr>
          <p:nvPr/>
        </p:nvCxnSpPr>
        <p:spPr>
          <a:xfrm rot="16200000" flipH="1">
            <a:off x="3945406" y="4688794"/>
            <a:ext cx="817396" cy="14004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E7C4C99-86E6-A649-9144-E79C7D759473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FDB6017-B959-4544-96AD-6343FE73741D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975051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230" y="365126"/>
            <a:ext cx="8307120" cy="591477"/>
          </a:xfrm>
        </p:spPr>
        <p:txBody>
          <a:bodyPr/>
          <a:lstStyle/>
          <a:p>
            <a:r>
              <a:rPr lang="en-US" sz="2800" dirty="0"/>
              <a:t>More Complex Common R Object Types – Data Frame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3EFC8-4232-4598-94F6-94C0EBAFC469}" type="datetime1">
              <a:rPr lang="en-US" smtClean="0"/>
              <a:t>7/6/25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64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DC4A9FD-45F7-4DF6-BEE1-BADABFB899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9432" y="2595880"/>
            <a:ext cx="1781175" cy="1714500"/>
          </a:xfrm>
          <a:prstGeom prst="rect">
            <a:avLst/>
          </a:prstGeom>
        </p:spPr>
      </p:pic>
      <p:pic>
        <p:nvPicPr>
          <p:cNvPr id="8" name="Picture 2" descr="R">
            <a:extLst>
              <a:ext uri="{FF2B5EF4-FFF2-40B4-BE49-F238E27FC236}">
                <a16:creationId xmlns:a16="http://schemas.microsoft.com/office/drawing/2014/main" id="{11EF2ABC-BE3E-4FA6-BC36-D10C5F0CE4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0830" y="2066027"/>
            <a:ext cx="478378" cy="370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C43EFFA9-F6F7-41FD-9E92-35864945C357}"/>
              </a:ext>
            </a:extLst>
          </p:cNvPr>
          <p:cNvGraphicFramePr>
            <a:graphicFrameLocks noGrp="1"/>
          </p:cNvGraphicFramePr>
          <p:nvPr/>
        </p:nvGraphicFramePr>
        <p:xfrm>
          <a:off x="1466850" y="2595880"/>
          <a:ext cx="2438400" cy="2095500"/>
        </p:xfrm>
        <a:graphic>
          <a:graphicData uri="http://schemas.openxmlformats.org/drawingml/2006/table">
            <a:tbl>
              <a:tblPr>
                <a:tableStyleId>{93296810-A885-4BE3-A3E7-6D5BEEA58F35}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2469119719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65299335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93141886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91378057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RowID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breaks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wool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tension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9177867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9179958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30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3230319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54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3336976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5293629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70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3005105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52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5969833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51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173598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4044024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5400615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M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64362663"/>
                  </a:ext>
                </a:extLst>
              </a:tr>
            </a:tbl>
          </a:graphicData>
        </a:graphic>
      </p:graphicFrame>
      <p:pic>
        <p:nvPicPr>
          <p:cNvPr id="10" name="Picture 10" descr="Image result for excel logo">
            <a:extLst>
              <a:ext uri="{FF2B5EF4-FFF2-40B4-BE49-F238E27FC236}">
                <a16:creationId xmlns:a16="http://schemas.microsoft.com/office/drawing/2014/main" id="{A4412CD0-4E29-4683-869D-1BCF3F0470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7544" y="2139479"/>
            <a:ext cx="397011" cy="389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4FBE488-E803-46D3-A80F-B3542A015599}"/>
              </a:ext>
            </a:extLst>
          </p:cNvPr>
          <p:cNvSpPr/>
          <p:nvPr/>
        </p:nvSpPr>
        <p:spPr>
          <a:xfrm>
            <a:off x="115748" y="5721081"/>
            <a:ext cx="6817488" cy="41350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/>
              <a:t>Unlike a matrix, DFs can hold different types of vectors</a:t>
            </a:r>
            <a:endParaRPr lang="en-US" sz="2000" b="1" u="sng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C31E1F7-5AE2-4F33-88EB-3D0457EDB47E}"/>
              </a:ext>
            </a:extLst>
          </p:cNvPr>
          <p:cNvSpPr/>
          <p:nvPr/>
        </p:nvSpPr>
        <p:spPr>
          <a:xfrm>
            <a:off x="208230" y="1086231"/>
            <a:ext cx="8664165" cy="4166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Frames are like 2 dimensional data objects but can have mixed data types.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62546A3-C556-4DAB-9078-9782B76A248C}"/>
              </a:ext>
            </a:extLst>
          </p:cNvPr>
          <p:cNvSpPr/>
          <p:nvPr/>
        </p:nvSpPr>
        <p:spPr>
          <a:xfrm rot="5400000">
            <a:off x="5152148" y="4729009"/>
            <a:ext cx="1077362" cy="24010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Integers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2740F87-A96B-41A9-91CF-23B2564C1B3F}"/>
              </a:ext>
            </a:extLst>
          </p:cNvPr>
          <p:cNvSpPr/>
          <p:nvPr/>
        </p:nvSpPr>
        <p:spPr>
          <a:xfrm rot="5400000">
            <a:off x="5576368" y="4729009"/>
            <a:ext cx="1077362" cy="24010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Factor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948A15E-A7EF-4AC0-AC82-1BFA9E003D34}"/>
              </a:ext>
            </a:extLst>
          </p:cNvPr>
          <p:cNvSpPr/>
          <p:nvPr/>
        </p:nvSpPr>
        <p:spPr>
          <a:xfrm rot="5400000">
            <a:off x="6133878" y="4729009"/>
            <a:ext cx="1077362" cy="24010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Factor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F0C1F6-5EBB-4C6C-BF68-DF830B15A0BD}"/>
              </a:ext>
            </a:extLst>
          </p:cNvPr>
          <p:cNvSpPr txBox="1"/>
          <p:nvPr/>
        </p:nvSpPr>
        <p:spPr>
          <a:xfrm>
            <a:off x="1816451" y="1475031"/>
            <a:ext cx="72134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A data frame is actually a named list but with equal length elements.  Being a list lets it contain mixed data types.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B830E10-4138-8D40-92CD-A1341D1DD7B9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3DD939F-566A-634B-B9E7-54FF72F41879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755205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06E596-97F5-4983-BE43-6BFC41A93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should you use a specific data type?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453F4A-5E25-4A15-AE1D-0922723610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3EFC8-4232-4598-94F6-94C0EBAFC469}" type="datetime1">
              <a:rPr lang="en-US" smtClean="0"/>
              <a:t>7/6/25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4A7389-72EC-44FD-936B-E78409294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65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A782EB-54F0-4730-B458-DC7F5DC914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6B70B3-2D73-48D5-AB7A-10B7319AAF06}"/>
              </a:ext>
            </a:extLst>
          </p:cNvPr>
          <p:cNvSpPr txBox="1"/>
          <p:nvPr/>
        </p:nvSpPr>
        <p:spPr>
          <a:xfrm>
            <a:off x="2385022" y="1774472"/>
            <a:ext cx="2634054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Number of Dimensions &gt;1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3A746BE-3A86-46F7-AEE4-D0D0B38C443C}"/>
              </a:ext>
            </a:extLst>
          </p:cNvPr>
          <p:cNvCxnSpPr>
            <a:cxnSpLocks/>
            <a:stCxn id="7" idx="2"/>
            <a:endCxn id="15" idx="0"/>
          </p:cNvCxnSpPr>
          <p:nvPr/>
        </p:nvCxnSpPr>
        <p:spPr>
          <a:xfrm flipH="1">
            <a:off x="2323418" y="2143804"/>
            <a:ext cx="1378631" cy="73519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A65B09F-B1BE-4850-91A8-7839B88655D4}"/>
              </a:ext>
            </a:extLst>
          </p:cNvPr>
          <p:cNvSpPr txBox="1"/>
          <p:nvPr/>
        </p:nvSpPr>
        <p:spPr>
          <a:xfrm>
            <a:off x="2610547" y="2375618"/>
            <a:ext cx="3946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No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5B2B662-0367-412B-9BA0-0422FF128A09}"/>
              </a:ext>
            </a:extLst>
          </p:cNvPr>
          <p:cNvCxnSpPr>
            <a:cxnSpLocks/>
            <a:stCxn id="7" idx="2"/>
            <a:endCxn id="18" idx="0"/>
          </p:cNvCxnSpPr>
          <p:nvPr/>
        </p:nvCxnSpPr>
        <p:spPr>
          <a:xfrm>
            <a:off x="3702049" y="2143804"/>
            <a:ext cx="1547858" cy="73519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A5D1290-11B5-4F33-B534-904C44B5CE52}"/>
              </a:ext>
            </a:extLst>
          </p:cNvPr>
          <p:cNvSpPr txBox="1"/>
          <p:nvPr/>
        </p:nvSpPr>
        <p:spPr>
          <a:xfrm>
            <a:off x="4542720" y="2364171"/>
            <a:ext cx="4202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Yes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BE4A3F3-7CA8-4E47-A10B-54DEACEC3145}"/>
              </a:ext>
            </a:extLst>
          </p:cNvPr>
          <p:cNvSpPr txBox="1"/>
          <p:nvPr/>
        </p:nvSpPr>
        <p:spPr>
          <a:xfrm>
            <a:off x="1641629" y="2878994"/>
            <a:ext cx="1363578" cy="36933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Use a Vector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3D71901-F170-4933-A70D-365C7ED86C41}"/>
              </a:ext>
            </a:extLst>
          </p:cNvPr>
          <p:cNvSpPr txBox="1"/>
          <p:nvPr/>
        </p:nvSpPr>
        <p:spPr>
          <a:xfrm>
            <a:off x="4504029" y="2878994"/>
            <a:ext cx="1491755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Data Types &gt;1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FC52F63-99E8-44BC-ADC1-67F4B1006EB5}"/>
              </a:ext>
            </a:extLst>
          </p:cNvPr>
          <p:cNvSpPr txBox="1"/>
          <p:nvPr/>
        </p:nvSpPr>
        <p:spPr>
          <a:xfrm>
            <a:off x="6073913" y="3519107"/>
            <a:ext cx="4202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Yes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89BACDD-9F68-4816-AA2C-3015E02D7A8D}"/>
              </a:ext>
            </a:extLst>
          </p:cNvPr>
          <p:cNvCxnSpPr>
            <a:cxnSpLocks/>
            <a:stCxn id="18" idx="2"/>
            <a:endCxn id="33" idx="0"/>
          </p:cNvCxnSpPr>
          <p:nvPr/>
        </p:nvCxnSpPr>
        <p:spPr>
          <a:xfrm>
            <a:off x="5249907" y="3248326"/>
            <a:ext cx="1402516" cy="726113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D2720A0C-4D04-40E3-8389-DA48D345C627}"/>
              </a:ext>
            </a:extLst>
          </p:cNvPr>
          <p:cNvSpPr txBox="1"/>
          <p:nvPr/>
        </p:nvSpPr>
        <p:spPr>
          <a:xfrm>
            <a:off x="4249961" y="3516423"/>
            <a:ext cx="3946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No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0C5F4FF-51A5-4716-961F-8DE4BC0FDEF0}"/>
              </a:ext>
            </a:extLst>
          </p:cNvPr>
          <p:cNvSpPr txBox="1"/>
          <p:nvPr/>
        </p:nvSpPr>
        <p:spPr>
          <a:xfrm>
            <a:off x="3412482" y="3988951"/>
            <a:ext cx="1606594" cy="36933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Matrix or Array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7E97D6F-A88A-4E76-9A86-58CB7770C7AC}"/>
              </a:ext>
            </a:extLst>
          </p:cNvPr>
          <p:cNvCxnSpPr>
            <a:cxnSpLocks/>
            <a:stCxn id="18" idx="2"/>
            <a:endCxn id="28" idx="0"/>
          </p:cNvCxnSpPr>
          <p:nvPr/>
        </p:nvCxnSpPr>
        <p:spPr>
          <a:xfrm flipH="1">
            <a:off x="4215779" y="3248326"/>
            <a:ext cx="1034128" cy="740625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0089CB07-9730-4B03-BF05-07B5642C54E4}"/>
              </a:ext>
            </a:extLst>
          </p:cNvPr>
          <p:cNvSpPr txBox="1"/>
          <p:nvPr/>
        </p:nvSpPr>
        <p:spPr>
          <a:xfrm>
            <a:off x="5708606" y="3974439"/>
            <a:ext cx="1887633" cy="36933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Data Frame or List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EEC2AA-71C4-4298-B45A-FF9C076CA60A}"/>
              </a:ext>
            </a:extLst>
          </p:cNvPr>
          <p:cNvSpPr/>
          <p:nvPr/>
        </p:nvSpPr>
        <p:spPr>
          <a:xfrm>
            <a:off x="558769" y="5721081"/>
            <a:ext cx="8026463" cy="47051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/>
              <a:t>Most analyses start with a data frame, and change classes as needed.</a:t>
            </a:r>
            <a:endParaRPr lang="en-US" sz="1400" b="1" u="sng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628B446-B6F0-FC47-9F56-35CF3F92B4B5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EE63D4A-A2B7-1749-BFBA-9ECDE0E7B241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2299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7/6/25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Syllabus Review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0AF564C-D2E7-4442-A105-D9BF3735393E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34FE397-BF8D-CD48-9E9C-15FE7E4D5945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6E067B81-CCD1-DC0F-48C0-2545141C97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1570" y="1379388"/>
            <a:ext cx="6880860" cy="4473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4155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4452B8EB-01E2-5D16-3619-CB3B6213EA6C}"/>
              </a:ext>
            </a:extLst>
          </p:cNvPr>
          <p:cNvSpPr/>
          <p:nvPr/>
        </p:nvSpPr>
        <p:spPr>
          <a:xfrm>
            <a:off x="4954905" y="1878793"/>
            <a:ext cx="3086100" cy="117729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CF2FF6B-C4D0-00BC-5A0B-CD9FB37B6F6E}"/>
              </a:ext>
            </a:extLst>
          </p:cNvPr>
          <p:cNvSpPr/>
          <p:nvPr/>
        </p:nvSpPr>
        <p:spPr>
          <a:xfrm>
            <a:off x="342900" y="1878793"/>
            <a:ext cx="4514850" cy="117729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35F306B-1AEB-6D55-29D8-5620F2F8E5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7/6/25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4452265-563E-2DC8-9F42-6C1C3EF55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Instruction Paradigm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A40F25-0DC3-3279-AF85-5FB6F2BAC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AEF891-0875-AA3F-E8AA-E3F7F70E83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4813DC6-78E8-106E-0624-8690C6AD56C1}"/>
              </a:ext>
            </a:extLst>
          </p:cNvPr>
          <p:cNvSpPr/>
          <p:nvPr/>
        </p:nvSpPr>
        <p:spPr>
          <a:xfrm>
            <a:off x="628650" y="2297430"/>
            <a:ext cx="1097280" cy="5914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Obtain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4B5A04D-621B-1708-EC79-3EBB2C56301E}"/>
              </a:ext>
            </a:extLst>
          </p:cNvPr>
          <p:cNvSpPr/>
          <p:nvPr/>
        </p:nvSpPr>
        <p:spPr>
          <a:xfrm>
            <a:off x="2137410" y="2297430"/>
            <a:ext cx="1097280" cy="5914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Scrub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007BB9D-3E00-6769-D740-CB98182040EA}"/>
              </a:ext>
            </a:extLst>
          </p:cNvPr>
          <p:cNvSpPr/>
          <p:nvPr/>
        </p:nvSpPr>
        <p:spPr>
          <a:xfrm>
            <a:off x="3646170" y="2297430"/>
            <a:ext cx="1097280" cy="5914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Explore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02223A9-56FA-78C4-87E9-6D93F9939830}"/>
              </a:ext>
            </a:extLst>
          </p:cNvPr>
          <p:cNvSpPr/>
          <p:nvPr/>
        </p:nvSpPr>
        <p:spPr>
          <a:xfrm>
            <a:off x="5154930" y="2297430"/>
            <a:ext cx="1097280" cy="5914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A293AA3-4B8E-9ACD-FA07-31F7BF92C85F}"/>
              </a:ext>
            </a:extLst>
          </p:cNvPr>
          <p:cNvSpPr/>
          <p:nvPr/>
        </p:nvSpPr>
        <p:spPr>
          <a:xfrm>
            <a:off x="6663690" y="2297430"/>
            <a:ext cx="1097280" cy="5914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Interpret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AB84B4E-A1EE-05C4-D40E-D2DED17D5A8E}"/>
              </a:ext>
            </a:extLst>
          </p:cNvPr>
          <p:cNvSpPr txBox="1"/>
          <p:nvPr/>
        </p:nvSpPr>
        <p:spPr>
          <a:xfrm>
            <a:off x="2160270" y="1882378"/>
            <a:ext cx="96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Day 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112CECD-7AC7-34D2-997C-166A2718BA90}"/>
              </a:ext>
            </a:extLst>
          </p:cNvPr>
          <p:cNvSpPr txBox="1"/>
          <p:nvPr/>
        </p:nvSpPr>
        <p:spPr>
          <a:xfrm>
            <a:off x="5926455" y="1903446"/>
            <a:ext cx="96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Day 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BD0BB7-CFAF-949F-B4D9-D023A6ADB338}"/>
              </a:ext>
            </a:extLst>
          </p:cNvPr>
          <p:cNvSpPr txBox="1"/>
          <p:nvPr/>
        </p:nvSpPr>
        <p:spPr>
          <a:xfrm>
            <a:off x="342900" y="1484809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 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38AD0B6-6D80-D9FC-853F-29F83289FFEE}"/>
              </a:ext>
            </a:extLst>
          </p:cNvPr>
          <p:cNvSpPr txBox="1"/>
          <p:nvPr/>
        </p:nvSpPr>
        <p:spPr>
          <a:xfrm>
            <a:off x="939723" y="5154409"/>
            <a:ext cx="803036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Your curriculum will repeat steps building both upstream and expanding on components using both R and python. </a:t>
            </a:r>
            <a:r>
              <a:rPr lang="en-US" i="1" dirty="0"/>
              <a:t>In my experience, data science teams prefer R, while production teams python…and most management will let practitioners choose their strongest language.  Mechanics are largely similar but good to know regardless of language.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56FE97F-916C-D683-D6E4-F3165C0D0ACF}"/>
              </a:ext>
            </a:extLst>
          </p:cNvPr>
          <p:cNvSpPr/>
          <p:nvPr/>
        </p:nvSpPr>
        <p:spPr>
          <a:xfrm>
            <a:off x="22860" y="3516601"/>
            <a:ext cx="9115426" cy="117729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B7514B2-5CB4-279F-9AAC-C841A99FAE47}"/>
              </a:ext>
            </a:extLst>
          </p:cNvPr>
          <p:cNvSpPr/>
          <p:nvPr/>
        </p:nvSpPr>
        <p:spPr>
          <a:xfrm>
            <a:off x="222885" y="3935238"/>
            <a:ext cx="1183005" cy="5914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Obtain</a:t>
            </a:r>
          </a:p>
          <a:p>
            <a:pPr algn="ctr"/>
            <a:r>
              <a:rPr lang="en-US" dirty="0"/>
              <a:t>Expanded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F059EE5-6EA0-8351-893B-4E2B30C01351}"/>
              </a:ext>
            </a:extLst>
          </p:cNvPr>
          <p:cNvSpPr/>
          <p:nvPr/>
        </p:nvSpPr>
        <p:spPr>
          <a:xfrm>
            <a:off x="1817370" y="3935238"/>
            <a:ext cx="1097280" cy="5914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Scrub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52FDE26-681C-E4FC-DB2A-D708912410BF}"/>
              </a:ext>
            </a:extLst>
          </p:cNvPr>
          <p:cNvSpPr/>
          <p:nvPr/>
        </p:nvSpPr>
        <p:spPr>
          <a:xfrm>
            <a:off x="3326130" y="3935238"/>
            <a:ext cx="1097280" cy="5914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Explore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8CBFDE7-3230-9927-15B4-2B0493BBE837}"/>
              </a:ext>
            </a:extLst>
          </p:cNvPr>
          <p:cNvSpPr/>
          <p:nvPr/>
        </p:nvSpPr>
        <p:spPr>
          <a:xfrm>
            <a:off x="4834890" y="3935238"/>
            <a:ext cx="1097280" cy="5914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B92C318-A897-8B3E-30D6-941DD408978C}"/>
              </a:ext>
            </a:extLst>
          </p:cNvPr>
          <p:cNvSpPr/>
          <p:nvPr/>
        </p:nvSpPr>
        <p:spPr>
          <a:xfrm>
            <a:off x="6343650" y="3935238"/>
            <a:ext cx="1097280" cy="5914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Interpret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36FAE59-804B-DC0D-23C4-E556A1CF62FD}"/>
              </a:ext>
            </a:extLst>
          </p:cNvPr>
          <p:cNvSpPr txBox="1"/>
          <p:nvPr/>
        </p:nvSpPr>
        <p:spPr>
          <a:xfrm>
            <a:off x="1840230" y="3520186"/>
            <a:ext cx="4309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Also reviewed </a:t>
            </a:r>
            <a:r>
              <a:rPr lang="en-US" dirty="0">
                <a:solidFill>
                  <a:schemeClr val="bg1"/>
                </a:solidFill>
              </a:rPr>
              <a:t>in Python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FA1659D-319C-D49C-AB3B-15E00D7D3112}"/>
              </a:ext>
            </a:extLst>
          </p:cNvPr>
          <p:cNvSpPr/>
          <p:nvPr/>
        </p:nvSpPr>
        <p:spPr>
          <a:xfrm>
            <a:off x="7703819" y="3935238"/>
            <a:ext cx="1274445" cy="5914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Production</a:t>
            </a:r>
          </a:p>
        </p:txBody>
      </p:sp>
    </p:spTree>
    <p:extLst>
      <p:ext uri="{BB962C8B-B14F-4D97-AF65-F5344CB8AC3E}">
        <p14:creationId xmlns:p14="http://schemas.microsoft.com/office/powerpoint/2010/main" val="42854227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A481D41-D5CD-F042-8FC0-5659D7E255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7/6/25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37E9391-6913-4C41-8C29-18C4F0136F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9144000" cy="591477"/>
          </a:xfrm>
        </p:spPr>
        <p:txBody>
          <a:bodyPr/>
          <a:lstStyle/>
          <a:p>
            <a:r>
              <a:rPr lang="en-US" sz="2800" dirty="0"/>
              <a:t>The course uses </a:t>
            </a:r>
            <a:r>
              <a:rPr lang="en-US" sz="2800" strike="sngStrike" dirty="0"/>
              <a:t>three</a:t>
            </a:r>
            <a:r>
              <a:rPr lang="en-US" sz="2800" dirty="0"/>
              <a:t> four software components for learning.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EC393C-7BAD-D147-88A8-AE7589E971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B14BF3-8268-A349-BDBA-411B4380B8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F8A957-9325-EB49-BEBD-0CC9764D83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838" y="1942705"/>
            <a:ext cx="1309260" cy="10126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DEDB5BF-7FA9-E14A-9EAD-4975725A74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4231" y="1965896"/>
            <a:ext cx="966304" cy="96630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A0FA41-7EA2-7A43-9229-D69DBC8081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8519" y="1960685"/>
            <a:ext cx="2341217" cy="97672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9286733-6DD0-494B-AA49-32776EDC1C43}"/>
              </a:ext>
            </a:extLst>
          </p:cNvPr>
          <p:cNvSpPr txBox="1"/>
          <p:nvPr/>
        </p:nvSpPr>
        <p:spPr>
          <a:xfrm>
            <a:off x="443948" y="3354781"/>
            <a:ext cx="1973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Statistical Software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CDA6791-53F0-9E44-84FF-6D991276D7B7}"/>
              </a:ext>
            </a:extLst>
          </p:cNvPr>
          <p:cNvSpPr txBox="1"/>
          <p:nvPr/>
        </p:nvSpPr>
        <p:spPr>
          <a:xfrm>
            <a:off x="3488635" y="3077782"/>
            <a:ext cx="14974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Integrated Development Environment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B0DEE9C-36EB-554B-95C9-2951CEA7D8CB}"/>
              </a:ext>
            </a:extLst>
          </p:cNvPr>
          <p:cNvSpPr txBox="1"/>
          <p:nvPr/>
        </p:nvSpPr>
        <p:spPr>
          <a:xfrm>
            <a:off x="6766336" y="3077782"/>
            <a:ext cx="12655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Version Control &amp; file sharing</a:t>
            </a:r>
          </a:p>
        </p:txBody>
      </p:sp>
      <p:sp>
        <p:nvSpPr>
          <p:cNvPr id="15" name="Text Placeholder 1">
            <a:extLst>
              <a:ext uri="{FF2B5EF4-FFF2-40B4-BE49-F238E27FC236}">
                <a16:creationId xmlns:a16="http://schemas.microsoft.com/office/drawing/2014/main" id="{5FC24421-290C-AB4A-8C1F-29E3EE70A800}"/>
              </a:ext>
            </a:extLst>
          </p:cNvPr>
          <p:cNvSpPr txBox="1">
            <a:spLocks/>
          </p:cNvSpPr>
          <p:nvPr/>
        </p:nvSpPr>
        <p:spPr>
          <a:xfrm>
            <a:off x="208904" y="1214370"/>
            <a:ext cx="8726193" cy="55713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vert="horz" lIns="91440" tIns="45720" rIns="91440" bIns="45720" rtlCol="0" anchor="b">
            <a:normAutofit lnSpcReduction="10000"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In the next sections, skip to the method you want to use Local (Mac or Windows, Virtual Machine, Cloud/Hosted)</a:t>
            </a:r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BA8C5E8-9889-C44A-B045-FA0901A14073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13EB4BC-C015-4541-8D38-BA8D298CF668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E8852B70-2BE9-0206-98DD-DE3DBAC212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948" y="4825960"/>
            <a:ext cx="2271449" cy="143098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0DCBBFA-7B29-D6E2-F260-41C4B914100C}"/>
              </a:ext>
            </a:extLst>
          </p:cNvPr>
          <p:cNvSpPr txBox="1"/>
          <p:nvPr/>
        </p:nvSpPr>
        <p:spPr>
          <a:xfrm>
            <a:off x="443948" y="4357218"/>
            <a:ext cx="1794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Run local LLMs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9BA44B0-7485-A80B-5FA1-23C620E8FF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39378" y="4515478"/>
            <a:ext cx="2341218" cy="159284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E73CD04-EB00-08A2-97A4-D3097240F6CA}"/>
              </a:ext>
            </a:extLst>
          </p:cNvPr>
          <p:cNvSpPr txBox="1"/>
          <p:nvPr/>
        </p:nvSpPr>
        <p:spPr>
          <a:xfrm>
            <a:off x="4763405" y="4794170"/>
            <a:ext cx="417169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The class will use LM-Studio or </a:t>
            </a:r>
            <a:r>
              <a:rPr lang="en-US" sz="1400" u="sng" dirty="0" err="1">
                <a:solidFill>
                  <a:srgbClr val="FF0000"/>
                </a:solidFill>
              </a:rPr>
              <a:t>Jan.AI</a:t>
            </a:r>
            <a:r>
              <a:rPr lang="en-US" sz="1400" dirty="0"/>
              <a:t>, but alternatives could be LM-Studio or if you know about APIs any LLM service (</a:t>
            </a:r>
            <a:r>
              <a:rPr lang="en-US" sz="1400" dirty="0" err="1"/>
              <a:t>openAI</a:t>
            </a:r>
            <a:r>
              <a:rPr lang="en-US" sz="1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953058869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Harvard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1C30"/>
      </a:accent1>
      <a:accent2>
        <a:srgbClr val="8C8179"/>
      </a:accent2>
      <a:accent3>
        <a:srgbClr val="293352"/>
      </a:accent3>
      <a:accent4>
        <a:srgbClr val="8996A0"/>
      </a:accent4>
      <a:accent5>
        <a:srgbClr val="BAC5C6"/>
      </a:accent5>
      <a:accent6>
        <a:srgbClr val="4E84C4"/>
      </a:accent6>
      <a:hlink>
        <a:srgbClr val="52854C"/>
      </a:hlink>
      <a:folHlink>
        <a:srgbClr val="E87D1E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10633</TotalTime>
  <Words>3532</Words>
  <Application>Microsoft Macintosh PowerPoint</Application>
  <PresentationFormat>On-screen Show (4:3)</PresentationFormat>
  <Paragraphs>781</Paragraphs>
  <Slides>65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72" baseType="lpstr">
      <vt:lpstr>Arial</vt:lpstr>
      <vt:lpstr>Calibri</vt:lpstr>
      <vt:lpstr>Consolas</vt:lpstr>
      <vt:lpstr>Lucida Console</vt:lpstr>
      <vt:lpstr>Roboto</vt:lpstr>
      <vt:lpstr>Wingdings</vt:lpstr>
      <vt:lpstr>1_Office Theme</vt:lpstr>
      <vt:lpstr>Intros</vt:lpstr>
      <vt:lpstr>Ted Kwartler</vt:lpstr>
      <vt:lpstr>Day 1 – In groups, use Sales Challenge Data &amp; perform EDA and make some slides</vt:lpstr>
      <vt:lpstr>Day 2 - In groups finish either the INN Hotel Cancellations or NewCar scripts and review your model &amp; build a presentation about the findings</vt:lpstr>
      <vt:lpstr>Breaks….I can go and go and go because I like the topics.  Please stop me at 90min!</vt:lpstr>
      <vt:lpstr>Introductions…</vt:lpstr>
      <vt:lpstr>Syllabus Review</vt:lpstr>
      <vt:lpstr>Instruction Paradigm</vt:lpstr>
      <vt:lpstr>The course uses three four software components for learning.</vt:lpstr>
      <vt:lpstr>Step 1.  Install Base -R</vt:lpstr>
      <vt:lpstr>Step 2. Install R-Studio</vt:lpstr>
      <vt:lpstr>Step 3. Install Git (Mac)</vt:lpstr>
      <vt:lpstr>Step 3. Install Git (Windows)</vt:lpstr>
      <vt:lpstr>Now that you have R, R-Studio &amp; Git, time to connect to our class repository.</vt:lpstr>
      <vt:lpstr>To get scripts, pptxs &amp; data use the class repo</vt:lpstr>
      <vt:lpstr>Now let’s get class files by setting up a new project &amp; do a “git clone”</vt:lpstr>
      <vt:lpstr>Setup a new project &amp; do a “git pull”</vt:lpstr>
      <vt:lpstr>As you get more experience using git will help you.</vt:lpstr>
      <vt:lpstr>Saving YOUR copy of files.</vt:lpstr>
      <vt:lpstr>Second to last item.  Create a personal folder.</vt:lpstr>
      <vt:lpstr>Second to last item.  Create a personal folder.</vt:lpstr>
      <vt:lpstr>Save yourself a headache!  Create a personal folder.</vt:lpstr>
      <vt:lpstr>Now just run some code (we will explain it later)</vt:lpstr>
      <vt:lpstr>Almost setup…don’t worry if you need help!</vt:lpstr>
      <vt:lpstr>Intro to R</vt:lpstr>
      <vt:lpstr>What is R?</vt:lpstr>
      <vt:lpstr>What is R Studio? The most popular IDE for R</vt:lpstr>
      <vt:lpstr>What is the relationship between R &amp; R studio?</vt:lpstr>
      <vt:lpstr>R Studio has four main panes</vt:lpstr>
      <vt:lpstr>R: Where is it being used?</vt:lpstr>
      <vt:lpstr>Ok, it’s awesome</vt:lpstr>
      <vt:lpstr>Ok, it’s awesome but… </vt:lpstr>
      <vt:lpstr>A basic R workflow</vt:lpstr>
      <vt:lpstr>R uses functions, libraries &amp; objects</vt:lpstr>
      <vt:lpstr>Another trap!</vt:lpstr>
      <vt:lpstr>R uses functions, libraries &amp; objects</vt:lpstr>
      <vt:lpstr>What if my file is Excel or ???</vt:lpstr>
      <vt:lpstr>R uses functions, libraries &amp; objects</vt:lpstr>
      <vt:lpstr>R uses functions, libraries &amp; objects</vt:lpstr>
      <vt:lpstr>R uses functions, libraries &amp; objects</vt:lpstr>
      <vt:lpstr>R uses functions, libraries &amp; objects</vt:lpstr>
      <vt:lpstr>R uses functions, libraries &amp; objects</vt:lpstr>
      <vt:lpstr>R uses functions, libraries &amp; objects</vt:lpstr>
      <vt:lpstr>R uses functions, libraries &amp; objects</vt:lpstr>
      <vt:lpstr>Why are functions better?</vt:lpstr>
      <vt:lpstr>R uses functions, libraries &amp; objects</vt:lpstr>
      <vt:lpstr>R uses functions, libraries &amp; objects</vt:lpstr>
      <vt:lpstr>R uses functions, libraries &amp; objects</vt:lpstr>
      <vt:lpstr>Workflow review</vt:lpstr>
      <vt:lpstr>On to more interesting stuff!</vt:lpstr>
      <vt:lpstr>Let’s get into some code!</vt:lpstr>
      <vt:lpstr>Amazon X-Ray: Movie Meta Data</vt:lpstr>
      <vt:lpstr>Let’s practice! Open B_Amazon_Xray.R </vt:lpstr>
      <vt:lpstr>ggplot2 is the grammar of graphics</vt:lpstr>
      <vt:lpstr>ggplot2: adding a layer </vt:lpstr>
      <vt:lpstr>ggplot2: adding a layer of text</vt:lpstr>
      <vt:lpstr>gpplot2: Adding an aesthetics layer</vt:lpstr>
      <vt:lpstr>PowerPoint Presentation</vt:lpstr>
      <vt:lpstr>PowerPoint Presentation</vt:lpstr>
      <vt:lpstr>Appendix</vt:lpstr>
      <vt:lpstr>As you just saw R has many data types.</vt:lpstr>
      <vt:lpstr>More Complex Common R Object Types - Matrix</vt:lpstr>
      <vt:lpstr>More Complex Common R Object Types – List</vt:lpstr>
      <vt:lpstr>More Complex Common R Object Types – Data Frame</vt:lpstr>
      <vt:lpstr>When should you use a specific data type?</vt:lpstr>
    </vt:vector>
  </TitlesOfParts>
  <Company>Liberty Mutual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Kwartler, Edward</dc:creator>
  <cp:lastModifiedBy>Ted Kwartler</cp:lastModifiedBy>
  <cp:revision>316</cp:revision>
  <dcterms:created xsi:type="dcterms:W3CDTF">2018-05-23T17:24:59Z</dcterms:created>
  <dcterms:modified xsi:type="dcterms:W3CDTF">2025-07-06T23:49:10Z</dcterms:modified>
</cp:coreProperties>
</file>